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90" r:id="rId5"/>
    <p:sldId id="291" r:id="rId6"/>
    <p:sldId id="320" r:id="rId7"/>
    <p:sldId id="259" r:id="rId8"/>
    <p:sldId id="261" r:id="rId9"/>
    <p:sldId id="262" r:id="rId10"/>
    <p:sldId id="293" r:id="rId11"/>
    <p:sldId id="294" r:id="rId12"/>
    <p:sldId id="295" r:id="rId13"/>
    <p:sldId id="263" r:id="rId14"/>
    <p:sldId id="264" r:id="rId15"/>
    <p:sldId id="265" r:id="rId16"/>
    <p:sldId id="296" r:id="rId17"/>
    <p:sldId id="266" r:id="rId18"/>
    <p:sldId id="267" r:id="rId19"/>
    <p:sldId id="297" r:id="rId20"/>
    <p:sldId id="298" r:id="rId21"/>
    <p:sldId id="268" r:id="rId22"/>
    <p:sldId id="269" r:id="rId23"/>
    <p:sldId id="270" r:id="rId24"/>
    <p:sldId id="301" r:id="rId25"/>
    <p:sldId id="302" r:id="rId26"/>
    <p:sldId id="271" r:id="rId27"/>
    <p:sldId id="299" r:id="rId28"/>
    <p:sldId id="300" r:id="rId29"/>
    <p:sldId id="272" r:id="rId30"/>
    <p:sldId id="273" r:id="rId31"/>
    <p:sldId id="303" r:id="rId32"/>
    <p:sldId id="304" r:id="rId33"/>
    <p:sldId id="305" r:id="rId34"/>
    <p:sldId id="274" r:id="rId35"/>
    <p:sldId id="275" r:id="rId36"/>
    <p:sldId id="306" r:id="rId37"/>
    <p:sldId id="276" r:id="rId38"/>
    <p:sldId id="321" r:id="rId39"/>
    <p:sldId id="322" r:id="rId40"/>
    <p:sldId id="323" r:id="rId41"/>
    <p:sldId id="277" r:id="rId42"/>
    <p:sldId id="307" r:id="rId43"/>
    <p:sldId id="308" r:id="rId44"/>
    <p:sldId id="309" r:id="rId45"/>
    <p:sldId id="278" r:id="rId46"/>
    <p:sldId id="279" r:id="rId47"/>
    <p:sldId id="310" r:id="rId48"/>
    <p:sldId id="280" r:id="rId49"/>
    <p:sldId id="281" r:id="rId50"/>
    <p:sldId id="311" r:id="rId51"/>
    <p:sldId id="282" r:id="rId52"/>
    <p:sldId id="312" r:id="rId53"/>
    <p:sldId id="313" r:id="rId54"/>
    <p:sldId id="314" r:id="rId55"/>
    <p:sldId id="315" r:id="rId56"/>
    <p:sldId id="283" r:id="rId57"/>
    <p:sldId id="284" r:id="rId58"/>
    <p:sldId id="285" r:id="rId59"/>
    <p:sldId id="286" r:id="rId60"/>
    <p:sldId id="287" r:id="rId61"/>
    <p:sldId id="318" r:id="rId62"/>
    <p:sldId id="289" r:id="rId6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48680"/>
            <a:ext cx="7901014" cy="323751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Открытый урок 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по дисциплине </a:t>
            </a:r>
            <a:r>
              <a:rPr lang="en-US" sz="2800" b="1" dirty="0" smtClean="0">
                <a:solidFill>
                  <a:srgbClr val="00B050"/>
                </a:solidFill>
              </a:rPr>
              <a:t>“</a:t>
            </a:r>
            <a:r>
              <a:rPr lang="ru-RU" sz="2800" b="1" dirty="0" smtClean="0">
                <a:solidFill>
                  <a:srgbClr val="00B050"/>
                </a:solidFill>
              </a:rPr>
              <a:t>Станции и узлы</a:t>
            </a:r>
            <a:r>
              <a:rPr lang="en-US" sz="2800" b="1" dirty="0" smtClean="0">
                <a:solidFill>
                  <a:srgbClr val="00B050"/>
                </a:solidFill>
              </a:rPr>
              <a:t>”</a:t>
            </a:r>
            <a:r>
              <a:rPr lang="ru-RU" sz="2800" b="1" dirty="0" smtClean="0">
                <a:solidFill>
                  <a:srgbClr val="00B050"/>
                </a:solidFill>
              </a:rPr>
              <a:t>Технические средства железнодорожного транспорта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smtClean="0">
                <a:solidFill>
                  <a:srgbClr val="00B050"/>
                </a:solidFill>
              </a:rPr>
              <a:t>тема  </a:t>
            </a:r>
            <a:r>
              <a:rPr lang="ru-RU" sz="2800" b="1" dirty="0" smtClean="0">
                <a:solidFill>
                  <a:srgbClr val="00B050"/>
                </a:solidFill>
              </a:rPr>
              <a:t/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en-US" sz="2800" b="1" dirty="0" smtClean="0">
                <a:solidFill>
                  <a:srgbClr val="00B050"/>
                </a:solidFill>
              </a:rPr>
              <a:t>“</a:t>
            </a:r>
            <a:r>
              <a:rPr lang="ru-RU" sz="2800" b="1" dirty="0" smtClean="0">
                <a:solidFill>
                  <a:srgbClr val="00B050"/>
                </a:solidFill>
              </a:rPr>
              <a:t>Назначение, классификация и расположение грузовых станций</a:t>
            </a:r>
            <a:r>
              <a:rPr lang="en-US" sz="2800" b="1" dirty="0" smtClean="0">
                <a:solidFill>
                  <a:srgbClr val="00B050"/>
                </a:solidFill>
              </a:rPr>
              <a:t>”</a:t>
            </a:r>
            <a:r>
              <a:rPr lang="ru-RU" sz="2800" dirty="0" smtClean="0"/>
              <a:t> и</a:t>
            </a:r>
            <a:r>
              <a:rPr lang="en-US" sz="2800" dirty="0" smtClean="0"/>
              <a:t>“</a:t>
            </a:r>
            <a:r>
              <a:rPr lang="ru-RU" sz="2800" dirty="0" smtClean="0"/>
              <a:t>Назначение и техническое оснащение ТСК</a:t>
            </a:r>
            <a:r>
              <a:rPr lang="en-US" sz="2800" dirty="0" smtClean="0"/>
              <a:t>”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logo_to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4143380"/>
            <a:ext cx="7858180" cy="22557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Назначение грузовых станций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FFC000"/>
                </a:solidFill>
              </a:rPr>
              <a:t>Грузовые станции предназначены для массовой погрузки и выгрузки грузов. На них производится прием, расформирование, формирование и отправление грузовых поездов и выполняются операции по погрузке, выгрузке и складированию грузов.</a:t>
            </a:r>
            <a:endParaRPr lang="ru-RU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ЦК ЖЕЛЕЗНОДОРОЖНЫЙ ТРАНСПОРТ\ОТКРЫТЫЙ УРОК АПРЕЛЬ 2018\Картинки ГС\44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8143932" cy="5411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ФОРМИРОВАНИЕ ГРУЗОВЫХ ПОЕЗДОВ</a:t>
            </a:r>
            <a:endParaRPr lang="ru-RU" dirty="0"/>
          </a:p>
        </p:txBody>
      </p:sp>
      <p:pic>
        <p:nvPicPr>
          <p:cNvPr id="2050" name="Picture 2" descr="F:\ПЦК ЖЕЛЕЗНОДОРОЖНЫЙ ТРАНСПОРТ\ОТКРЫТЫЙ УРОК АПРЕЛЬ 2018\Картинки ГС\0610_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00200"/>
            <a:ext cx="6888431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ПЦК ЖЕЛЕЗНОДОРОЖНЫЙ ТРАНСПОРТ\ОТКРЫТЫЙ УРОК АПРЕЛЬ 2018\Картинки ГС\5017161_w640_h640_risunok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8286808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Погрузка </a:t>
            </a:r>
            <a:endParaRPr lang="ru-RU" dirty="0"/>
          </a:p>
        </p:txBody>
      </p:sp>
      <p:pic>
        <p:nvPicPr>
          <p:cNvPr id="4" name="Picture 2" descr="F:\ПЦК ЖЕЛЕЗНОДОРОЖНЫЙ ТРАНСПОРТ\ОТКРЫТЫЙ УРОК АПРЕЛЬ 2018\Картинки ГС\pogruzka-na-zh-d-transpo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04987" y="2137569"/>
            <a:ext cx="5534025" cy="3543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НАЗНАЧЕНИЕ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Это стыковые пункты, на которых осуществляется взаимодействие железнодорожного транспорта с другими видами транспорта – автомобильным, водным, трубопроводным, промышленным, а также с железными дорогами колеи 1435 или 750 мм.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Основными операциями</a:t>
            </a:r>
            <a:r>
              <a:rPr lang="ru-RU" dirty="0" smtClean="0"/>
              <a:t>, выполняемыми на грузовых станциях, являются прием к перевозке, взвешивание, хранение, погрузка, выгрузка, сортировка и выдача грузов, оформление перевозочных документов; прием, отправление, формирование и расформирование грузовых поездов, маневровая работа по подаче вагонов на погрузочно-выгрузочные фронты и их уборке, обслуживание подъездных путей и транспортно-экспедиторские услуги.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ПЦК ЖЕЛЕЗНОДОРОЖНЫЙ ТРАНСПОРТ\ОТКРЫТЫЙ УРОК АПРЕЛЬ 2018\Картинки ГС\DSC_0616_1200x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1628800"/>
            <a:ext cx="7344816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ПЦК ЖЕЛЕЗНОДОРОЖНЫЙ ТРАНСПОРТ\ОТКРЫТЫЙ УРОК АПРЕЛЬ 2018\Картинки ГС\железная-дорога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15616" y="1646238"/>
            <a:ext cx="7200800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ПЦК ЖЕЛЕЗНОДОРОЖНЫЙ ТРАНСПОРТ\ОТКРЫТЫЙ УРОК АПРЕЛЬ 2018\Картинки ГС\0610_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1222" y="1646238"/>
            <a:ext cx="606155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ПНП</a:t>
            </a:r>
            <a:endParaRPr lang="ru-RU" dirty="0"/>
          </a:p>
        </p:txBody>
      </p:sp>
      <p:pic>
        <p:nvPicPr>
          <p:cNvPr id="9218" name="Picture 2" descr="F:\ПЦК ЖЕЛЕЗНОДОРОЖНЫЙ ТРАНСПОРТ\ОТКРЫТЫЙ УРОК АПРЕЛЬ 2018\Картинки ГС\1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грузовых станций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Грузовые станции располагаются в крупных промышленных и населенных пунктах, а также портах и в зависимости от </a:t>
            </a:r>
            <a:r>
              <a:rPr lang="ru-RU" b="1" dirty="0" smtClean="0"/>
              <a:t>назначения</a:t>
            </a:r>
            <a:r>
              <a:rPr lang="ru-RU" dirty="0" smtClean="0"/>
              <a:t> подразделяются на станции </a:t>
            </a:r>
          </a:p>
          <a:p>
            <a:r>
              <a:rPr lang="ru-RU" i="1" dirty="0" smtClean="0"/>
              <a:t>общего пользования</a:t>
            </a:r>
            <a:r>
              <a:rPr lang="ru-RU" dirty="0" smtClean="0"/>
              <a:t> (неспециализированные),</a:t>
            </a:r>
          </a:p>
          <a:p>
            <a:r>
              <a:rPr lang="ru-RU" i="1" dirty="0" smtClean="0"/>
              <a:t>специализированные</a:t>
            </a:r>
            <a:r>
              <a:rPr lang="ru-RU" dirty="0" smtClean="0"/>
              <a:t>, </a:t>
            </a:r>
          </a:p>
          <a:p>
            <a:r>
              <a:rPr lang="ru-RU" i="1" dirty="0" smtClean="0"/>
              <a:t>перегрузочные</a:t>
            </a:r>
            <a:r>
              <a:rPr lang="ru-RU" dirty="0" smtClean="0"/>
              <a:t> и</a:t>
            </a:r>
          </a:p>
          <a:p>
            <a:r>
              <a:rPr lang="ru-RU" dirty="0" smtClean="0"/>
              <a:t> </a:t>
            </a:r>
            <a:r>
              <a:rPr lang="ru-RU" i="1" dirty="0" smtClean="0"/>
              <a:t>портовые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Грузовая станция общего пользования</a:t>
            </a:r>
            <a:endParaRPr lang="ru-RU" dirty="0"/>
          </a:p>
        </p:txBody>
      </p:sp>
      <p:pic>
        <p:nvPicPr>
          <p:cNvPr id="10242" name="Picture 2" descr="F:\ПЦК ЖЕЛЕЗНОДОРОЖНЫЙ ТРАНСПОРТ\ОТКРЫТЫЙ УРОК АПРЕЛЬ 2018\Картинки ГС\4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820674"/>
            <a:ext cx="8229600" cy="4177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Специализированные грузовые станции</a:t>
            </a:r>
            <a:endParaRPr lang="ru-RU" dirty="0"/>
          </a:p>
        </p:txBody>
      </p:sp>
      <p:pic>
        <p:nvPicPr>
          <p:cNvPr id="11266" name="Picture 2" descr="F:\ПЦК ЖЕЛЕЗНОДОРОЖНЫЙ ТРАНСПОРТ\ОТКРЫТЫЙ УРОК АПРЕЛЬ 2018\Картинки ГС\5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25453" y="1714488"/>
            <a:ext cx="8147075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Портовые грузовые станции</a:t>
            </a:r>
            <a:endParaRPr lang="ru-RU" dirty="0"/>
          </a:p>
        </p:txBody>
      </p:sp>
      <p:pic>
        <p:nvPicPr>
          <p:cNvPr id="12290" name="Picture 2" descr="F:\ПЦК ЖЕЛЕЗНОДОРОЖНЫЙ ТРАНСПОРТ\ОТКРЫТЫЙ УРОК АПРЕЛЬ 2018\Картинки ГС\1001219_PH071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62100" y="1908969"/>
            <a:ext cx="6019800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Портовые</a:t>
            </a:r>
            <a:endParaRPr lang="ru-RU" dirty="0"/>
          </a:p>
        </p:txBody>
      </p:sp>
      <p:pic>
        <p:nvPicPr>
          <p:cNvPr id="13314" name="Picture 2" descr="F:\ПЦК ЖЕЛЕЗНОДОРОЖНЫЙ ТРАНСПОРТ\ОТКРЫТЫЙ УРОК АПРЕЛЬ 2018\Картинки ГС\Medlennaja_rabota_morskih_portov_prichina_skoplenija_poezdov_na_DVZhD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1571612"/>
            <a:ext cx="8358246" cy="4600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ПЦК ЖЕЛЕЗНОДОРОЖНЫЙ ТРАНСПОРТ\ОТКРЫТЫЙ УРОК АПРЕЛЬ 2018\Картинки ГС\rechnoi-port-toliatti-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85887" y="1785144"/>
            <a:ext cx="6372225" cy="4248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Портовые станции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5362" name="Picture 2" descr="F:\ПЦК ЖЕЛЕЗНОДОРОЖНЫЙ ТРАНСПОРТ\ОТКРЫТЫЙ УРОК АПРЕЛЬ 2018\Картинки ГС\vokzal_novorossiys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42910" y="1428736"/>
            <a:ext cx="8084858" cy="514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Перегрузочные </a:t>
            </a:r>
            <a:r>
              <a:rPr lang="ru-RU" smtClean="0"/>
              <a:t>грузовые станции</a:t>
            </a:r>
            <a:endParaRPr lang="ru-RU"/>
          </a:p>
        </p:txBody>
      </p:sp>
      <p:pic>
        <p:nvPicPr>
          <p:cNvPr id="16386" name="Picture 2" descr="F:\ПЦК ЖЕЛЕЗНОДОРОЖНЫЙ ТРАНСПОРТ\ОТКРЫТЫЙ УРОК АПРЕЛЬ 2018\Картинки ГС\000000000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77440" y="2263299"/>
            <a:ext cx="4389120" cy="3291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Грузовые станции общего пользования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i="1" dirty="0" smtClean="0"/>
              <a:t>Станции общего пользования</a:t>
            </a:r>
            <a:r>
              <a:rPr lang="ru-RU" dirty="0" smtClean="0"/>
              <a:t> служат для погрузки и выгрузки всех видов грузов и обслуживания подъездных путей. Их сооружают на окраинах городов в пунктах, соединенных железной дорогой с сортировочной станцией и авто­мобильными дорогами – с промышленными районами города.</a:t>
            </a:r>
          </a:p>
          <a:p>
            <a:pPr>
              <a:buNone/>
            </a:pPr>
            <a:r>
              <a:rPr lang="ru-RU" b="1" dirty="0" smtClean="0"/>
              <a:t>Грузовые станции общего пользования</a:t>
            </a:r>
            <a:r>
              <a:rPr lang="ru-RU" dirty="0" smtClean="0"/>
              <a:t> (</a:t>
            </a:r>
            <a:r>
              <a:rPr lang="ru-RU" i="1" dirty="0" smtClean="0"/>
              <a:t>неспециализированные</a:t>
            </a:r>
            <a:r>
              <a:rPr lang="ru-RU" dirty="0" smtClean="0"/>
              <a:t>) располагают в железнодорожных узлах для переработки в основном местных </a:t>
            </a:r>
            <a:r>
              <a:rPr lang="ru-RU" dirty="0" err="1" smtClean="0"/>
              <a:t>вагонопотоков</a:t>
            </a:r>
            <a:r>
              <a:rPr lang="ru-RU" dirty="0" smtClean="0"/>
              <a:t>,  а также на магистральных линиях – для переработки транзитных и местных </a:t>
            </a:r>
            <a:r>
              <a:rPr lang="ru-RU" dirty="0" err="1" smtClean="0"/>
              <a:t>вагонопотоков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Грузовые станции общего пользования</a:t>
            </a:r>
            <a:endParaRPr lang="ru-RU" dirty="0"/>
          </a:p>
        </p:txBody>
      </p:sp>
      <p:pic>
        <p:nvPicPr>
          <p:cNvPr id="1026" name="Picture 2" descr="D:\USERS\User1\Desktop\img_user_file_58f9bf2ad3d0b_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600200"/>
            <a:ext cx="7358113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операции на станциях общего пользования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Book Antiqua" pitchFamily="18" charset="0"/>
              </a:rPr>
              <a:t>На этих станциях осуществляются </a:t>
            </a:r>
            <a:r>
              <a:rPr lang="ru-RU" b="1" i="1" dirty="0" smtClean="0">
                <a:latin typeface="Book Antiqua" pitchFamily="18" charset="0"/>
              </a:rPr>
              <a:t>тех­нические операции</a:t>
            </a:r>
            <a:r>
              <a:rPr lang="ru-RU" b="1" dirty="0" smtClean="0">
                <a:latin typeface="Book Antiqua" pitchFamily="18" charset="0"/>
              </a:rPr>
              <a:t> по обработке поездов, </a:t>
            </a:r>
            <a:r>
              <a:rPr lang="ru-RU" b="1" i="1" dirty="0" smtClean="0">
                <a:latin typeface="Book Antiqua" pitchFamily="18" charset="0"/>
              </a:rPr>
              <a:t>коммерческие</a:t>
            </a:r>
            <a:r>
              <a:rPr lang="ru-RU" b="1" dirty="0" smtClean="0">
                <a:latin typeface="Book Antiqua" pitchFamily="18" charset="0"/>
              </a:rPr>
              <a:t> и </a:t>
            </a:r>
            <a:r>
              <a:rPr lang="ru-RU" b="1" i="1" dirty="0" smtClean="0">
                <a:latin typeface="Book Antiqua" pitchFamily="18" charset="0"/>
              </a:rPr>
              <a:t>грузо­вые операции</a:t>
            </a:r>
            <a:r>
              <a:rPr lang="ru-RU" b="1" dirty="0" smtClean="0">
                <a:latin typeface="Book Antiqua" pitchFamily="18" charset="0"/>
              </a:rPr>
              <a:t>, связанные с приемом, погрузкой, выгрузкой и отправлением различных родов груза.</a:t>
            </a:r>
          </a:p>
          <a:p>
            <a:pPr algn="just">
              <a:buNone/>
            </a:pPr>
            <a:r>
              <a:rPr lang="ru-RU" b="1" dirty="0" smtClean="0">
                <a:latin typeface="Book Antiqua" pitchFamily="18" charset="0"/>
              </a:rPr>
              <a:t>К </a:t>
            </a:r>
            <a:r>
              <a:rPr lang="ru-RU" b="1" i="1" dirty="0" smtClean="0">
                <a:latin typeface="Book Antiqua" pitchFamily="18" charset="0"/>
              </a:rPr>
              <a:t>техническим операциям</a:t>
            </a:r>
            <a:r>
              <a:rPr lang="ru-RU" b="1" dirty="0" smtClean="0">
                <a:latin typeface="Book Antiqua" pitchFamily="18" charset="0"/>
              </a:rPr>
              <a:t> относятся:</a:t>
            </a:r>
          </a:p>
          <a:p>
            <a:pPr algn="just"/>
            <a:r>
              <a:rPr lang="ru-RU" b="1" dirty="0" smtClean="0">
                <a:latin typeface="Book Antiqua" pitchFamily="18" charset="0"/>
              </a:rPr>
              <a:t>прием поездов;</a:t>
            </a:r>
          </a:p>
          <a:p>
            <a:pPr algn="just"/>
            <a:r>
              <a:rPr lang="ru-RU" b="1" dirty="0" smtClean="0">
                <a:latin typeface="Book Antiqua" pitchFamily="18" charset="0"/>
              </a:rPr>
              <a:t>расформи­рование поездов с сортировкой вагонов по местам погрузки и выгрузки грузов;</a:t>
            </a:r>
          </a:p>
          <a:p>
            <a:pPr algn="just"/>
            <a:r>
              <a:rPr lang="ru-RU" b="1" dirty="0" smtClean="0">
                <a:latin typeface="Book Antiqua" pitchFamily="18" charset="0"/>
              </a:rPr>
              <a:t>подача вагонов в грузовой район и расстановка их по грузовым фронтам;</a:t>
            </a:r>
          </a:p>
          <a:p>
            <a:pPr algn="just"/>
            <a:r>
              <a:rPr lang="ru-RU" b="1" dirty="0" smtClean="0">
                <a:latin typeface="Book Antiqua" pitchFamily="18" charset="0"/>
              </a:rPr>
              <a:t>уборка вагонов с мест погрузки и вы­грузки;</a:t>
            </a:r>
          </a:p>
          <a:p>
            <a:pPr algn="just"/>
            <a:r>
              <a:rPr lang="ru-RU" b="1" dirty="0" smtClean="0">
                <a:latin typeface="Book Antiqua" pitchFamily="18" charset="0"/>
              </a:rPr>
              <a:t>формирование поездов и отправление их на сортировоч­ную станцию или непосредственно на железнодорожную линию.</a:t>
            </a:r>
          </a:p>
          <a:p>
            <a:pPr algn="just">
              <a:buNone/>
            </a:pPr>
            <a:r>
              <a:rPr lang="ru-RU" b="1" i="1" dirty="0" smtClean="0">
                <a:latin typeface="Book Antiqua" pitchFamily="18" charset="0"/>
              </a:rPr>
              <a:t>Коммерческие и грузовые операции</a:t>
            </a:r>
            <a:r>
              <a:rPr lang="ru-RU" b="1" dirty="0" smtClean="0">
                <a:latin typeface="Book Antiqua" pitchFamily="18" charset="0"/>
              </a:rPr>
              <a:t> включают в себя: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прием груза от отправителя;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хранение груза;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погрузку груза;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выдачу груза полу­чателю;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оформление документов на грузовые перевозки;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сорти­ровку, взвешивание и перегрузку грузов;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проверку погрузки и креплений груза на открытом подвижном составе;</a:t>
            </a:r>
          </a:p>
          <a:p>
            <a:pPr lvl="0" algn="just">
              <a:buNone/>
            </a:pPr>
            <a:r>
              <a:rPr lang="ru-RU" b="1" dirty="0" smtClean="0">
                <a:latin typeface="Book Antiqua" pitchFamily="18" charset="0"/>
              </a:rPr>
              <a:t>сдачу вагонов под охрану.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Подача вагонов на грузовой фронт, погрузка грузов</a:t>
            </a:r>
            <a:endParaRPr lang="ru-RU" dirty="0"/>
          </a:p>
        </p:txBody>
      </p:sp>
      <p:pic>
        <p:nvPicPr>
          <p:cNvPr id="4098" name="Picture 2" descr="D:\USERS\User1\Desktop\IMG_95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Формирование поездов</a:t>
            </a:r>
            <a:endParaRPr lang="ru-RU" dirty="0"/>
          </a:p>
        </p:txBody>
      </p:sp>
      <p:pic>
        <p:nvPicPr>
          <p:cNvPr id="6146" name="Picture 2" descr="D:\USERS\User1\Desktop\IMG_3315s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операции ВЗВЕШИВАНИЕ</a:t>
            </a:r>
            <a:endParaRPr lang="ru-RU" dirty="0"/>
          </a:p>
        </p:txBody>
      </p:sp>
      <p:pic>
        <p:nvPicPr>
          <p:cNvPr id="2050" name="Picture 2" descr="D:\USERS\User1\Desktop\35-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Прием поездов</a:t>
            </a:r>
            <a:endParaRPr lang="ru-RU" dirty="0"/>
          </a:p>
        </p:txBody>
      </p:sp>
      <p:pic>
        <p:nvPicPr>
          <p:cNvPr id="3074" name="Picture 2" descr="D:\USERS\User1\Desktop\800x600_44007_szh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Оформление документов в товарной конторе</a:t>
            </a:r>
            <a:endParaRPr lang="ru-RU" dirty="0"/>
          </a:p>
        </p:txBody>
      </p:sp>
      <p:pic>
        <p:nvPicPr>
          <p:cNvPr id="5122" name="Picture 2" descr="D:\USERS\User1\Desktop\28526fc0326f91c04d168c1c1f7327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665" y="2000240"/>
            <a:ext cx="7501921" cy="3643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Путевое развитие грузовых станций общего пользования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Путевое развитие</a:t>
            </a:r>
            <a:r>
              <a:rPr lang="ru-RU" dirty="0" smtClean="0"/>
              <a:t> состоит из приемоотправочных, сортиро­вочных, погрузочно-выгрузочных, выставочных, весовых, соеди­нительных и ходовых путей. Приемоотправочные пути использу­ются для приема и отправления поездов (передач). На сортиро­вочных путях осуществляются сортировка вагонов и формирова­ние подач по отдельным фронтам погрузки и выгрузки, а также формирование поездов и передач на основную станцию узла или на линию.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Приемо-отправочные</a:t>
            </a:r>
            <a:r>
              <a:rPr lang="ru-RU" dirty="0" smtClean="0"/>
              <a:t> пути</a:t>
            </a:r>
            <a:endParaRPr lang="ru-RU" dirty="0"/>
          </a:p>
        </p:txBody>
      </p:sp>
      <p:pic>
        <p:nvPicPr>
          <p:cNvPr id="7170" name="Picture 2" descr="D:\USERS\User1\Desktop\21032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38992" y="1646238"/>
            <a:ext cx="66660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Погрузочно</a:t>
            </a:r>
            <a:r>
              <a:rPr lang="ru-RU" dirty="0" smtClean="0"/>
              <a:t>- выгрузочные пути</a:t>
            </a:r>
            <a:endParaRPr lang="ru-RU" dirty="0"/>
          </a:p>
        </p:txBody>
      </p:sp>
      <p:pic>
        <p:nvPicPr>
          <p:cNvPr id="8194" name="Picture 2" descr="D:\USERS\User1\Desktop\14_05_19_5d2_05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500" y="2004219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Выставочные пути</a:t>
            </a:r>
            <a:endParaRPr lang="ru-RU" dirty="0"/>
          </a:p>
        </p:txBody>
      </p:sp>
      <p:pic>
        <p:nvPicPr>
          <p:cNvPr id="9218" name="Picture 2" descr="D:\USERS\User1\Desktop\10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857364"/>
            <a:ext cx="6786610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Ходовые пути</a:t>
            </a:r>
            <a:endParaRPr lang="ru-RU" dirty="0"/>
          </a:p>
        </p:txBody>
      </p:sp>
      <p:pic>
        <p:nvPicPr>
          <p:cNvPr id="10242" name="Picture 2" descr="D:\USERS\User1\Desktop\14405238721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7528" y="1646238"/>
            <a:ext cx="6788943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Сортировочные устройства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Сортировочные устройства</a:t>
            </a:r>
            <a:r>
              <a:rPr lang="ru-RU" dirty="0" smtClean="0"/>
              <a:t> могут быть в виде вытяжного пути со стрелочной улицей на уклоне, вытяжного пути  или горки малой мощности.</a:t>
            </a:r>
          </a:p>
          <a:p>
            <a:r>
              <a:rPr lang="ru-RU" dirty="0" smtClean="0"/>
              <a:t>Вытяжные пути со стрелочной улицей на уклоне применяются при переработке в сутки до 100 вагонов и наличии до четырех пунктов погрузки-выгрузки; вытяжные пути специального профиля – при сортировке до 250 вагонов и наличии более четырех пунктов; горки малой мощности – при объеме переработки более 250 вагонов в сутки.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Сортировочная горка малой мощности</a:t>
            </a:r>
            <a:endParaRPr lang="ru-RU" dirty="0"/>
          </a:p>
        </p:txBody>
      </p:sp>
      <p:pic>
        <p:nvPicPr>
          <p:cNvPr id="11266" name="Picture 2" descr="D:\USERS\User1\Desktop\1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07546" y="1646238"/>
            <a:ext cx="6128907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Горка малой мощности</a:t>
            </a:r>
            <a:endParaRPr lang="ru-RU" dirty="0"/>
          </a:p>
        </p:txBody>
      </p:sp>
      <p:pic>
        <p:nvPicPr>
          <p:cNvPr id="12290" name="Picture 2" descr="D:\USERS\User1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8922" y="1646238"/>
            <a:ext cx="804615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Грузовой район на станции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Одним из основных устройств грузовой станции является </a:t>
            </a:r>
            <a:r>
              <a:rPr lang="ru-RU" b="1" dirty="0" smtClean="0"/>
              <a:t>грузовой район</a:t>
            </a:r>
            <a:r>
              <a:rPr lang="ru-RU" dirty="0" smtClean="0"/>
              <a:t>. Грузовые районы, в свою очередь, имеют путевое развитие (погрузочно-выгрузочные, выставочные, соединительные пути), складские и служебно-технические здания, средства механизации и автоматизации погрузочно-разгрузочных работ.</a:t>
            </a:r>
          </a:p>
          <a:p>
            <a:r>
              <a:rPr lang="ru-RU" dirty="0" smtClean="0"/>
              <a:t>В грузовых районах общего пользования устраивают крытые склады для тарных и штучных грузов, мелких отправок, открытые площадки для контейнеров, тяжеловесных грузов, лесоматериа­лов, минерально-строительных материалов и угля; размещают устройства для непосредственной перегрузки (по </a:t>
            </a:r>
            <a:r>
              <a:rPr lang="ru-RU" smtClean="0"/>
              <a:t>прямому варианту</a:t>
            </a:r>
            <a:r>
              <a:rPr lang="ru-RU" dirty="0" smtClean="0"/>
              <a:t>) из вагонов на автотранспорт и наоборот; платформы для колесных грузов и самоходных единиц, строят товарные конторы и другие вспомогательные здания и помещения.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07896"/>
          </a:xfrm>
        </p:spPr>
        <p:txBody>
          <a:bodyPr>
            <a:normAutofit fontScale="90000"/>
          </a:bodyPr>
          <a:lstStyle/>
          <a:p>
            <a:r>
              <a:rPr lang="ru-RU" sz="4800" b="1" cap="all" dirty="0" smtClean="0"/>
              <a:t>Транспортно-складские комплексы</a:t>
            </a:r>
            <a:endParaRPr lang="ru-RU" dirty="0"/>
          </a:p>
        </p:txBody>
      </p:sp>
      <p:pic>
        <p:nvPicPr>
          <p:cNvPr id="4" name="Picture 2" descr="C:\Users\АНАСТАСИЯ\Desktop\14079210994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46238"/>
            <a:ext cx="7488831" cy="4525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cap="all" dirty="0" smtClean="0"/>
              <a:t>Транспортно-складские комплексы</a:t>
            </a:r>
            <a:endParaRPr lang="ru-RU" dirty="0"/>
          </a:p>
        </p:txBody>
      </p:sp>
      <p:pic>
        <p:nvPicPr>
          <p:cNvPr id="4" name="Picture 2" descr="C:\Users\АНАСТАСИЯ\Desktop\259bd494f7afc1adbda0719f0de1c7b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117" y="1646238"/>
            <a:ext cx="7703765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АНАСТАСИЯ\Desktop\нафапал-3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056783" cy="5191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Грузовой район станции</a:t>
            </a:r>
            <a:endParaRPr lang="ru-RU" dirty="0"/>
          </a:p>
        </p:txBody>
      </p:sp>
      <p:pic>
        <p:nvPicPr>
          <p:cNvPr id="13314" name="Picture 2" descr="D:\USERS\User1\Desktop\depositphotos_8977920-stock-photo-cargo-sta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928802"/>
            <a:ext cx="5786478" cy="3532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Крытые склады для </a:t>
            </a:r>
            <a:r>
              <a:rPr lang="ru-RU" dirty="0" err="1" smtClean="0"/>
              <a:t>тарно</a:t>
            </a:r>
            <a:r>
              <a:rPr lang="ru-RU" dirty="0" smtClean="0"/>
              <a:t>- штучных грузов</a:t>
            </a:r>
            <a:endParaRPr lang="ru-RU" dirty="0"/>
          </a:p>
        </p:txBody>
      </p:sp>
      <p:pic>
        <p:nvPicPr>
          <p:cNvPr id="14338" name="Picture 2" descr="D:\USERS\User1\Desktop\3157568dd6b3f2594df748d49e04f0e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2" y="1646238"/>
            <a:ext cx="603461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Открытые площадки для контейнеров</a:t>
            </a:r>
            <a:endParaRPr lang="ru-RU" dirty="0"/>
          </a:p>
        </p:txBody>
      </p:sp>
      <p:pic>
        <p:nvPicPr>
          <p:cNvPr id="15362" name="Picture 2" descr="D:\USERS\User1\Desktop\konteynera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9225" y="1646238"/>
            <a:ext cx="6785550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Взаимодействие </a:t>
            </a:r>
            <a:r>
              <a:rPr lang="ru-RU" smtClean="0"/>
              <a:t>РЖД</a:t>
            </a:r>
            <a:r>
              <a:rPr lang="ru-RU" smtClean="0"/>
              <a:t> </a:t>
            </a:r>
            <a:r>
              <a:rPr lang="ru-RU" dirty="0" smtClean="0"/>
              <a:t>и авто</a:t>
            </a:r>
            <a:endParaRPr lang="ru-RU" dirty="0"/>
          </a:p>
        </p:txBody>
      </p:sp>
      <p:pic>
        <p:nvPicPr>
          <p:cNvPr id="16386" name="Picture 2" descr="D:\USERS\User1\Desktop\multimodalnye-3.546a824070b14ad1d21e2d0f3047252c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71625" y="2337594"/>
            <a:ext cx="6000750" cy="314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Специализированные грузовые станции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Специализированные грузовые станции</a:t>
            </a:r>
            <a:r>
              <a:rPr lang="ru-RU" dirty="0" smtClean="0"/>
              <a:t> служат для погрузки и выгрузки грузов определенной номенклатуры: угля, руды, минерально-строительных материалов, нефти, газа, лесоматериалов и пр. Такие станции сооружаются в районах добычи ископаемых материалов и сырья, а также в крупных промышленных центрах для обслуживания перерабатывающих комбинатов и производственных предприятий.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Специализированные грузовые станции</a:t>
            </a:r>
            <a:endParaRPr lang="ru-RU" dirty="0"/>
          </a:p>
        </p:txBody>
      </p:sp>
      <p:pic>
        <p:nvPicPr>
          <p:cNvPr id="17411" name="Picture 3" descr="D:\USERS\User1\Desktop\original_81dcf36d8a1a001d695f1773d57482b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29106" y="1646238"/>
            <a:ext cx="6885787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ЛЕСОМАТЕРИАЛЫ</a:t>
            </a:r>
            <a:endParaRPr lang="ru-RU" dirty="0"/>
          </a:p>
        </p:txBody>
      </p:sp>
      <p:pic>
        <p:nvPicPr>
          <p:cNvPr id="18434" name="Picture 2" descr="D:\USERS\User1\Desktop\1487183682_1478267061_1464515282_ci_ts16zzu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4210" y="1646238"/>
            <a:ext cx="6795579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Перегрузочные грузовые станции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 smtClean="0"/>
              <a:t>Перегрузочные станции</a:t>
            </a:r>
            <a:r>
              <a:rPr lang="ru-RU" dirty="0" smtClean="0"/>
              <a:t> специализируются на перегрузке грузов из вагонов одной железнодорожной колеи в вагоны другой колеи. Они подразделяются на </a:t>
            </a:r>
            <a:r>
              <a:rPr lang="ru-RU" b="1" i="1" dirty="0" smtClean="0"/>
              <a:t>внутренние</a:t>
            </a:r>
            <a:r>
              <a:rPr lang="ru-RU" dirty="0" smtClean="0"/>
              <a:t>, предназначенные для перегрузки из вагонов нормальной колеи (1520 мм) в вагоны узкой колеи (750 мм), и </a:t>
            </a:r>
            <a:r>
              <a:rPr lang="ru-RU" b="1" i="1" dirty="0" smtClean="0"/>
              <a:t>внешние</a:t>
            </a:r>
            <a:r>
              <a:rPr lang="ru-RU" dirty="0" smtClean="0"/>
              <a:t> (</a:t>
            </a:r>
            <a:r>
              <a:rPr lang="ru-RU" b="1" i="1" dirty="0" smtClean="0"/>
              <a:t>пограничные</a:t>
            </a:r>
            <a:r>
              <a:rPr lang="ru-RU" dirty="0" smtClean="0"/>
              <a:t>), где производится перегрузка грузов из вагонов колеи 1520 мм в вагоны западноевропейской колеи (1435 мм).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Смена ширина колеи</a:t>
            </a:r>
            <a:endParaRPr lang="ru-RU" dirty="0"/>
          </a:p>
        </p:txBody>
      </p:sp>
      <p:pic>
        <p:nvPicPr>
          <p:cNvPr id="19458" name="Picture 2" descr="D:\USERS\User1\Desktop\tmpFPX8U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4000" y="1980406"/>
            <a:ext cx="6096000" cy="3857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Смена ширины колеи</a:t>
            </a:r>
            <a:endParaRPr lang="ru-RU" dirty="0"/>
          </a:p>
        </p:txBody>
      </p:sp>
      <p:pic>
        <p:nvPicPr>
          <p:cNvPr id="20482" name="Picture 2" descr="D:\USERS\User1\Desktop\140_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24025" y="1775619"/>
            <a:ext cx="5695950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Портовые грузовые станции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К грузовым относят также </a:t>
            </a:r>
            <a:r>
              <a:rPr lang="ru-RU" b="1" i="1" dirty="0" smtClean="0"/>
              <a:t>портовые станции</a:t>
            </a:r>
            <a:r>
              <a:rPr lang="ru-RU" dirty="0" smtClean="0"/>
              <a:t>, обслуживающие морские и речные порты и осуществляющие перевалку грузов с железнодорожного на водный транспорт и обратно. В смешанных </a:t>
            </a:r>
            <a:r>
              <a:rPr lang="ru-RU" dirty="0" err="1" smtClean="0"/>
              <a:t>интермодальных</a:t>
            </a:r>
            <a:r>
              <a:rPr lang="ru-RU" dirty="0" smtClean="0"/>
              <a:t> железнодорожно-водных перевозках через большие водные преграды применяются паромные переправы, обслуживаемые </a:t>
            </a:r>
            <a:r>
              <a:rPr lang="ru-RU" b="1" i="1" dirty="0" smtClean="0"/>
              <a:t>специальными грузовыми станциями</a:t>
            </a:r>
            <a:r>
              <a:rPr lang="ru-RU" dirty="0" smtClean="0"/>
              <a:t>, на которых осуществляется погрузка железнодорожных составов на паромы.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Портовые грузовые станции</a:t>
            </a:r>
            <a:endParaRPr lang="ru-RU" dirty="0"/>
          </a:p>
        </p:txBody>
      </p:sp>
      <p:pic>
        <p:nvPicPr>
          <p:cNvPr id="21506" name="Picture 2" descr="D:\USERS\User1\Desktop\1001219_PH071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62100" y="1908969"/>
            <a:ext cx="6019800" cy="4000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Портовые грузовые станции</a:t>
            </a:r>
            <a:endParaRPr lang="ru-RU" dirty="0"/>
          </a:p>
        </p:txBody>
      </p:sp>
      <p:pic>
        <p:nvPicPr>
          <p:cNvPr id="22530" name="Picture 2" descr="D:\USERS\User1\Desktop\vokzal_novorossiys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143116"/>
            <a:ext cx="6429420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Портовые станции</a:t>
            </a:r>
            <a:endParaRPr lang="ru-RU" dirty="0"/>
          </a:p>
        </p:txBody>
      </p:sp>
      <p:pic>
        <p:nvPicPr>
          <p:cNvPr id="23554" name="Picture 2" descr="D:\USERS\User1\Desktop\magadan-po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500" y="2004219"/>
            <a:ext cx="5715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ПОРТОВЫЕ СТАНЦИИ</a:t>
            </a:r>
            <a:endParaRPr lang="ru-RU" dirty="0"/>
          </a:p>
        </p:txBody>
      </p:sp>
      <p:pic>
        <p:nvPicPr>
          <p:cNvPr id="24578" name="Picture 2" descr="D:\USERS\User1\Desktop\po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66062" y="1646238"/>
            <a:ext cx="7011876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Схемы грузовых станций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Грузовая станция общего пользования состоит из двух частей: </a:t>
            </a:r>
            <a:r>
              <a:rPr lang="ru-RU" b="1" i="1" dirty="0" smtClean="0"/>
              <a:t>парков</a:t>
            </a:r>
            <a:r>
              <a:rPr lang="ru-RU" dirty="0" smtClean="0"/>
              <a:t> </a:t>
            </a:r>
            <a:r>
              <a:rPr lang="ru-RU" b="1" i="1" dirty="0" smtClean="0"/>
              <a:t>приема</a:t>
            </a:r>
            <a:r>
              <a:rPr lang="ru-RU" dirty="0" smtClean="0"/>
              <a:t>, </a:t>
            </a:r>
            <a:r>
              <a:rPr lang="ru-RU" b="1" i="1" dirty="0" smtClean="0"/>
              <a:t>отправления </a:t>
            </a:r>
            <a:r>
              <a:rPr lang="ru-RU" dirty="0" smtClean="0"/>
              <a:t>и </a:t>
            </a:r>
            <a:r>
              <a:rPr lang="ru-RU" b="1" i="1" dirty="0" smtClean="0"/>
              <a:t>сортировки</a:t>
            </a:r>
            <a:r>
              <a:rPr lang="ru-RU" dirty="0" smtClean="0"/>
              <a:t> вагонов по пунктам подачи и </a:t>
            </a:r>
            <a:r>
              <a:rPr lang="ru-RU" b="1" i="1" dirty="0" smtClean="0"/>
              <a:t>грузового района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Грузовые станции бывают </a:t>
            </a:r>
            <a:r>
              <a:rPr lang="ru-RU" b="1" i="1" dirty="0" smtClean="0"/>
              <a:t>тупиковыми</a:t>
            </a:r>
            <a:r>
              <a:rPr lang="ru-RU" dirty="0" smtClean="0"/>
              <a:t> и </a:t>
            </a:r>
            <a:r>
              <a:rPr lang="ru-RU" b="1" i="1" dirty="0" smtClean="0"/>
              <a:t>сквозными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286676" cy="1714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Тупикового типа С ПОСЛЕДОВАТЕЛЬНЫМ РАСПОЛОЖЕНИЕ ГР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14414" y="2357430"/>
            <a:ext cx="6072229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Тупикового типа с параллельным расположением ГР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785926"/>
            <a:ext cx="6143668" cy="3305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сквозного типа с параллельным расположение ГР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071678"/>
            <a:ext cx="607223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Схема грузовой станции с последовательным расположение ГР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43116"/>
            <a:ext cx="72866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Грузовые станции представляют собой комплекс путевых и грузовых устройств, технических и служебных помещений, предназначенных для выполнения грузовых и коммерческих операций.</a:t>
            </a:r>
          </a:p>
          <a:p>
            <a:pPr>
              <a:buNone/>
            </a:pPr>
            <a:r>
              <a:rPr lang="ru-RU" dirty="0" smtClean="0"/>
              <a:t>Важными характеристиками работы грузовой станции и железнодорожных путей </a:t>
            </a:r>
            <a:r>
              <a:rPr lang="ru-RU" dirty="0" err="1" smtClean="0"/>
              <a:t>необщего</a:t>
            </a:r>
            <a:r>
              <a:rPr lang="ru-RU" dirty="0" smtClean="0"/>
              <a:t> пользования , от которых во многом зависит необходимое техническое оснащение и организация их работы, являются годовые грузопотоки.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4" name="Содержимое 3" descr="logo_to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37244" y="3387877"/>
            <a:ext cx="2469512" cy="10426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163</TotalTime>
  <Words>1023</Words>
  <Application>Microsoft Office PowerPoint</Application>
  <PresentationFormat>Экран (4:3)</PresentationFormat>
  <Paragraphs>93</Paragraphs>
  <Slides>62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3" baseType="lpstr">
      <vt:lpstr>Литейная</vt:lpstr>
      <vt:lpstr>  Открытый урок  по дисциплине “Станции и узлы”Технические средства железнодорожного транспорта тема   “Назначение, классификация и расположение грузовых станций” и“Назначение и техническое оснащение ТСК” </vt:lpstr>
      <vt:lpstr>Назначение грузовых станций</vt:lpstr>
      <vt:lpstr>Слайд 3</vt:lpstr>
      <vt:lpstr>ФОРМИРОВАНИЕ ГРУЗОВЫХ ПОЕЗДОВ</vt:lpstr>
      <vt:lpstr>Слайд 5</vt:lpstr>
      <vt:lpstr>Погрузка </vt:lpstr>
      <vt:lpstr>НАЗНАЧЕНИЕ</vt:lpstr>
      <vt:lpstr>Основные операции</vt:lpstr>
      <vt:lpstr>Слайд 9</vt:lpstr>
      <vt:lpstr>Слайд 10</vt:lpstr>
      <vt:lpstr>Слайд 11</vt:lpstr>
      <vt:lpstr>ПНП</vt:lpstr>
      <vt:lpstr>Классификация грузовых станций</vt:lpstr>
      <vt:lpstr>Грузовая станция общего пользования</vt:lpstr>
      <vt:lpstr>Специализированные грузовые станции</vt:lpstr>
      <vt:lpstr>Портовые грузовые станции</vt:lpstr>
      <vt:lpstr>Портовые</vt:lpstr>
      <vt:lpstr>Слайд 18</vt:lpstr>
      <vt:lpstr>Портовые станции</vt:lpstr>
      <vt:lpstr>Перегрузочные грузовые станции</vt:lpstr>
      <vt:lpstr>Грузовые станции общего пользования</vt:lpstr>
      <vt:lpstr>Грузовые станции общего пользования</vt:lpstr>
      <vt:lpstr>Основные операции на станциях общего пользования</vt:lpstr>
      <vt:lpstr>Подача вагонов на грузовой фронт, погрузка грузов</vt:lpstr>
      <vt:lpstr>Формирование поездов</vt:lpstr>
      <vt:lpstr>Основные операции ВЗВЕШИВАНИЕ</vt:lpstr>
      <vt:lpstr>Прием поездов</vt:lpstr>
      <vt:lpstr>Оформление документов в товарной конторе</vt:lpstr>
      <vt:lpstr>Путевое развитие грузовых станций общего пользования</vt:lpstr>
      <vt:lpstr> Приемо-отправочные пути</vt:lpstr>
      <vt:lpstr>Погрузочно- выгрузочные пути</vt:lpstr>
      <vt:lpstr>Выставочные пути</vt:lpstr>
      <vt:lpstr>Ходовые пути</vt:lpstr>
      <vt:lpstr>Сортировочные устройства</vt:lpstr>
      <vt:lpstr>Сортировочная горка малой мощности</vt:lpstr>
      <vt:lpstr>Горка малой мощности</vt:lpstr>
      <vt:lpstr>Грузовой район на станции</vt:lpstr>
      <vt:lpstr>Транспортно-складские комплексы</vt:lpstr>
      <vt:lpstr>Транспортно-складские комплексы</vt:lpstr>
      <vt:lpstr>Слайд 40</vt:lpstr>
      <vt:lpstr>Грузовой район станции</vt:lpstr>
      <vt:lpstr>Крытые склады для тарно- штучных грузов</vt:lpstr>
      <vt:lpstr>Открытые площадки для контейнеров</vt:lpstr>
      <vt:lpstr>Взаимодействие РЖД и авто</vt:lpstr>
      <vt:lpstr>Специализированные грузовые станции</vt:lpstr>
      <vt:lpstr>Специализированные грузовые станции</vt:lpstr>
      <vt:lpstr>ЛЕСОМАТЕРИАЛЫ</vt:lpstr>
      <vt:lpstr>Перегрузочные грузовые станции</vt:lpstr>
      <vt:lpstr>Смена ширина колеи</vt:lpstr>
      <vt:lpstr>Смена ширины колеи</vt:lpstr>
      <vt:lpstr>Портовые грузовые станции</vt:lpstr>
      <vt:lpstr>Портовые грузовые станции</vt:lpstr>
      <vt:lpstr>Портовые грузовые станции</vt:lpstr>
      <vt:lpstr>Портовые станции</vt:lpstr>
      <vt:lpstr>ПОРТОВЫЕ СТАНЦИИ</vt:lpstr>
      <vt:lpstr>Схемы грузовых станций</vt:lpstr>
      <vt:lpstr>Тупикового типа С ПОСЛЕДОВАТЕЛЬНЫМ РАСПОЛОЖЕНИЕ ГР</vt:lpstr>
      <vt:lpstr>Тупикового типа с параллельным расположением ГР</vt:lpstr>
      <vt:lpstr>Схема сквозного типа с параллельным расположение ГР</vt:lpstr>
      <vt:lpstr>Схема грузовой станции с последовательным расположение ГР</vt:lpstr>
      <vt:lpstr>Вывод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АНАСТАСИЯ</dc:creator>
  <cp:lastModifiedBy>Teacher20</cp:lastModifiedBy>
  <cp:revision>68</cp:revision>
  <dcterms:created xsi:type="dcterms:W3CDTF">2018-04-15T18:07:45Z</dcterms:created>
  <dcterms:modified xsi:type="dcterms:W3CDTF">2018-04-24T05:23:24Z</dcterms:modified>
</cp:coreProperties>
</file>