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14" autoAdjust="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7FA3-235B-4D76-B7D8-CEB0C4ECBDF7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E18F-6D85-482B-B334-4C923365A1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7FA3-235B-4D76-B7D8-CEB0C4ECBDF7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E18F-6D85-482B-B334-4C923365A1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7FA3-235B-4D76-B7D8-CEB0C4ECBDF7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E18F-6D85-482B-B334-4C923365A1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7FA3-235B-4D76-B7D8-CEB0C4ECBDF7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E18F-6D85-482B-B334-4C923365A1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7FA3-235B-4D76-B7D8-CEB0C4ECBDF7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E18F-6D85-482B-B334-4C923365A1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7FA3-235B-4D76-B7D8-CEB0C4ECBDF7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E18F-6D85-482B-B334-4C923365A1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7FA3-235B-4D76-B7D8-CEB0C4ECBDF7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E18F-6D85-482B-B334-4C923365A1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7FA3-235B-4D76-B7D8-CEB0C4ECBDF7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E18F-6D85-482B-B334-4C923365A1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7FA3-235B-4D76-B7D8-CEB0C4ECBDF7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E18F-6D85-482B-B334-4C923365A1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7FA3-235B-4D76-B7D8-CEB0C4ECBDF7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E18F-6D85-482B-B334-4C923365A1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37FA3-235B-4D76-B7D8-CEB0C4ECBDF7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E18F-6D85-482B-B334-4C923365A1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37FA3-235B-4D76-B7D8-CEB0C4ECBDF7}" type="datetimeFigureOut">
              <a:rPr lang="ru-RU" smtClean="0"/>
              <a:t>17.01.2022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4E18F-6D85-482B-B334-4C923365A19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6.gif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15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19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s1.1zoom.ru/big0/168/403338-sveti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57356" y="3857627"/>
            <a:ext cx="6072198" cy="300037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4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Christmas superstitions</a:t>
            </a:r>
            <a:endParaRPr lang="ru-RU" sz="4400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6" name="Picture 6" descr="https://img-fotki.yandex.ru/get/6517/54767096.28/0_927a8_b7640a80_orig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857760"/>
            <a:ext cx="9585140" cy="1614520"/>
          </a:xfrm>
          <a:prstGeom prst="rect">
            <a:avLst/>
          </a:prstGeom>
          <a:noFill/>
        </p:spPr>
      </p:pic>
      <p:pic>
        <p:nvPicPr>
          <p:cNvPr id="8" name="Picture 4" descr="http://asteria.hud.ac.uk/placements/Seasons_Greetings/images/snowfall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5500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s1.1zoom.ru/big0/168/403338-sveti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14282" y="5286388"/>
            <a:ext cx="8572528" cy="1285884"/>
          </a:xfrm>
          <a:prstGeom prst="rect">
            <a:avLst/>
          </a:prstGeom>
          <a:solidFill>
            <a:schemeClr val="accent6">
              <a:lumMod val="20000"/>
              <a:lumOff val="80000"/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5357826"/>
            <a:ext cx="87868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3200" b="1" dirty="0" smtClean="0">
                <a:latin typeface="Times New Roman" pitchFamily="18" charset="0"/>
                <a:cs typeface="Times New Roman" pitchFamily="18" charset="0"/>
              </a:rPr>
              <a:t>All pets are fed after dinner with the spirit to leave no living thing hungry  on Christmas Eve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 descr="http://radioclub.ua/upload/editor/00/2017/b2/f2/5a391b5cd132a_285636-wereca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6" y="1142984"/>
            <a:ext cx="5500726" cy="3437954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</p:pic>
      <p:pic>
        <p:nvPicPr>
          <p:cNvPr id="4102" name="Picture 6" descr="https://img-fotki.yandex.ru/get/361493/493212545.776/0_20ee40_618d924c_XL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43834" y="2500306"/>
            <a:ext cx="1500166" cy="2445921"/>
          </a:xfrm>
          <a:prstGeom prst="rect">
            <a:avLst/>
          </a:prstGeom>
          <a:noFill/>
        </p:spPr>
      </p:pic>
      <p:pic>
        <p:nvPicPr>
          <p:cNvPr id="4106" name="Picture 10" descr="http://www.playcast.ru/uploads/2016/12/05/20775315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928934"/>
            <a:ext cx="1857356" cy="2545513"/>
          </a:xfrm>
          <a:prstGeom prst="rect">
            <a:avLst/>
          </a:prstGeom>
          <a:noFill/>
        </p:spPr>
      </p:pic>
      <p:pic>
        <p:nvPicPr>
          <p:cNvPr id="14" name="Picture 4" descr="http://asteria.hud.ac.uk/placements/Seasons_Greetings/images/snowfall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5500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s1.1zoom.ru/big0/168/403338-sveti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4282" y="5286388"/>
            <a:ext cx="8572528" cy="1285884"/>
          </a:xfrm>
          <a:prstGeom prst="rect">
            <a:avLst/>
          </a:prstGeom>
          <a:solidFill>
            <a:schemeClr val="accent6">
              <a:lumMod val="20000"/>
              <a:lumOff val="80000"/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Christmas candles should be left burning until Christmas morning and should rest undisturbed from the time of lightning until they are sniffed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50" name="Picture 10" descr="http://www.picturesanimations.com/c/christmas_candle/kaars162f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0"/>
            <a:ext cx="4429156" cy="5846486"/>
          </a:xfrm>
          <a:prstGeom prst="rect">
            <a:avLst/>
          </a:prstGeom>
          <a:noFill/>
        </p:spPr>
      </p:pic>
      <p:pic>
        <p:nvPicPr>
          <p:cNvPr id="10254" name="Picture 14" descr="http://animashki.kak2z.org/pic/13/zvezdia-102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68" y="1214422"/>
            <a:ext cx="1130277" cy="1152442"/>
          </a:xfrm>
          <a:prstGeom prst="rect">
            <a:avLst/>
          </a:prstGeom>
          <a:noFill/>
        </p:spPr>
      </p:pic>
      <p:pic>
        <p:nvPicPr>
          <p:cNvPr id="10256" name="Picture 16" descr="http://animashki.kak2z.org/pic/13/zvezdia-102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8" y="4053168"/>
            <a:ext cx="714380" cy="728389"/>
          </a:xfrm>
          <a:prstGeom prst="rect">
            <a:avLst/>
          </a:prstGeom>
          <a:noFill/>
        </p:spPr>
      </p:pic>
      <p:pic>
        <p:nvPicPr>
          <p:cNvPr id="17" name="Picture 4" descr="http://asteria.hud.ac.uk/placements/Seasons_Greetings/images/snowfall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5500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s1.1zoom.ru/big0/168/403338-sveti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4282" y="5286388"/>
            <a:ext cx="8572528" cy="1285884"/>
          </a:xfrm>
          <a:prstGeom prst="rect">
            <a:avLst/>
          </a:prstGeom>
          <a:solidFill>
            <a:schemeClr val="accent6">
              <a:lumMod val="20000"/>
              <a:lumOff val="80000"/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Christmas dinner consists of nine dishes </a:t>
            </a:r>
            <a:endParaRPr lang="ru-RU" sz="2800" dirty="0"/>
          </a:p>
        </p:txBody>
      </p:sp>
      <p:pic>
        <p:nvPicPr>
          <p:cNvPr id="9218" name="Picture 2" descr="https://sipsmith.com/wp-content/uploads/2016/12/Christmas-Traditions_Dinner_credit-DNY59iStock-httpwww.istockphoto.comgbphotochristmas-dinner-gm183359804-147936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6" y="1285860"/>
            <a:ext cx="5414859" cy="3609906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</p:pic>
      <p:pic>
        <p:nvPicPr>
          <p:cNvPr id="9222" name="Picture 6" descr="https://img-fotki.yandex.ru/get/6623/71746914.49/0_9c7ce_2a38fc2e_S.jpg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5286388"/>
            <a:ext cx="571500" cy="571501"/>
          </a:xfrm>
          <a:prstGeom prst="rect">
            <a:avLst/>
          </a:prstGeom>
          <a:noFill/>
        </p:spPr>
      </p:pic>
      <p:pic>
        <p:nvPicPr>
          <p:cNvPr id="9" name="Picture 6" descr="https://img-fotki.yandex.ru/get/6623/71746914.49/0_9c7ce_2a38fc2e_S.jpg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3240" y="1285860"/>
            <a:ext cx="571500" cy="571501"/>
          </a:xfrm>
          <a:prstGeom prst="rect">
            <a:avLst/>
          </a:prstGeom>
          <a:noFill/>
        </p:spPr>
      </p:pic>
      <p:pic>
        <p:nvPicPr>
          <p:cNvPr id="10" name="Picture 6" descr="https://img-fotki.yandex.ru/get/6623/71746914.49/0_9c7ce_2a38fc2e_S.jpg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290" y="714356"/>
            <a:ext cx="571500" cy="571501"/>
          </a:xfrm>
          <a:prstGeom prst="rect">
            <a:avLst/>
          </a:prstGeom>
          <a:noFill/>
        </p:spPr>
      </p:pic>
      <p:pic>
        <p:nvPicPr>
          <p:cNvPr id="9224" name="Picture 8" descr="https://img1.picmix.com/output/stamp/thumb/5/6/0/3/473065_67649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00232" y="1428736"/>
            <a:ext cx="1571636" cy="1195098"/>
          </a:xfrm>
          <a:prstGeom prst="rect">
            <a:avLst/>
          </a:prstGeom>
          <a:noFill/>
        </p:spPr>
      </p:pic>
      <p:pic>
        <p:nvPicPr>
          <p:cNvPr id="12" name="Picture 8" descr="https://img1.picmix.com/output/stamp/thumb/5/6/0/3/473065_67649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43174" y="2500306"/>
            <a:ext cx="1571636" cy="1195098"/>
          </a:xfrm>
          <a:prstGeom prst="rect">
            <a:avLst/>
          </a:prstGeom>
          <a:noFill/>
        </p:spPr>
      </p:pic>
      <p:pic>
        <p:nvPicPr>
          <p:cNvPr id="9226" name="Picture 10" descr="https://img-fotki.yandex.ru/get/6419/71746914.49/0_9c7c1_22ccb0b9_S.jpg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57884" y="0"/>
            <a:ext cx="800100" cy="809626"/>
          </a:xfrm>
          <a:prstGeom prst="rect">
            <a:avLst/>
          </a:prstGeom>
          <a:noFill/>
        </p:spPr>
      </p:pic>
      <p:pic>
        <p:nvPicPr>
          <p:cNvPr id="17" name="Picture 4" descr="http://asteria.hud.ac.uk/placements/Seasons_Greetings/images/snowfall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144000" cy="5500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s1.1zoom.ru/big0/168/403338-sveti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20" y="4500570"/>
            <a:ext cx="8643998" cy="2143140"/>
          </a:xfrm>
          <a:prstGeom prst="rect">
            <a:avLst/>
          </a:prstGeom>
          <a:solidFill>
            <a:schemeClr val="accent6">
              <a:lumMod val="20000"/>
              <a:lumOff val="80000"/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Everybody is given an apple after dinner, which is then cut in half lengthwise. If the core is star-shaped, the company is sure of meeting again safely next year. If anybody’s core is in a different shape, his death is predicted within twelve months time. The appearance of four-point cross is particularly a bad omen</a:t>
            </a:r>
            <a:r>
              <a:rPr lang="en-GB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/>
          </a:p>
        </p:txBody>
      </p:sp>
      <p:pic>
        <p:nvPicPr>
          <p:cNvPr id="8194" name="Picture 2" descr="http://s1.1zoom.me/b5050/171/399011-blackangel_2048x15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642918"/>
            <a:ext cx="4786346" cy="3589760"/>
          </a:xfrm>
          <a:prstGeom prst="rect">
            <a:avLst/>
          </a:prstGeom>
          <a:noFill/>
        </p:spPr>
      </p:pic>
      <p:pic>
        <p:nvPicPr>
          <p:cNvPr id="8196" name="Picture 4" descr="http://asteria.hud.ac.uk/placements/Seasons_Greetings/images/snowfall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5500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s1.1zoom.ru/big0/168/403338-sveti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4282" y="5286388"/>
            <a:ext cx="8572528" cy="1285884"/>
          </a:xfrm>
          <a:prstGeom prst="rect">
            <a:avLst/>
          </a:prstGeom>
          <a:solidFill>
            <a:schemeClr val="accent6">
              <a:lumMod val="20000"/>
              <a:lumOff val="80000"/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Give a present on Christmas eve, prosperity will not leave you</a:t>
            </a:r>
            <a:endParaRPr lang="ru-RU" sz="2800" dirty="0"/>
          </a:p>
        </p:txBody>
      </p:sp>
      <p:pic>
        <p:nvPicPr>
          <p:cNvPr id="7170" name="Picture 2" descr="https://im0-tub-ru.yandex.net/i?id=1b185573f25d4a508215e0f9ddd14997&amp;n=13&amp;exp=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1214422"/>
            <a:ext cx="5214974" cy="3604303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</p:pic>
      <p:pic>
        <p:nvPicPr>
          <p:cNvPr id="8" name="Picture 12" descr="https://otvet.imgsmail.ru/download/u_23ed8c642895472a56bd9e6060935936_800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57496"/>
            <a:ext cx="2000263" cy="2000263"/>
          </a:xfrm>
          <a:prstGeom prst="rect">
            <a:avLst/>
          </a:prstGeom>
          <a:noFill/>
        </p:spPr>
      </p:pic>
      <p:pic>
        <p:nvPicPr>
          <p:cNvPr id="9" name="Picture 4" descr="http://asteria.hud.ac.uk/placements/Seasons_Greetings/images/snowfall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5500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s1.1zoom.ru/big0/168/403338-sveti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4282" y="5286388"/>
            <a:ext cx="8572528" cy="1285884"/>
          </a:xfrm>
          <a:prstGeom prst="rect">
            <a:avLst/>
          </a:prstGeom>
          <a:solidFill>
            <a:schemeClr val="accent6">
              <a:lumMod val="20000"/>
              <a:lumOff val="80000"/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Good luck followed those who found a holly bush loaded with berries while removing Christmas greenery</a:t>
            </a:r>
            <a:endParaRPr lang="ru-RU" sz="2800" dirty="0"/>
          </a:p>
        </p:txBody>
      </p:sp>
      <p:pic>
        <p:nvPicPr>
          <p:cNvPr id="6146" name="Picture 2" descr="http://echdown.info/wp-content/uploads/2018/08/holly-bush-varieties-holly-bushes-grow-best-in-partial-shade-to-full-sun-holly-bush-tre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1428736"/>
            <a:ext cx="5500694" cy="3136086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</p:pic>
      <p:pic>
        <p:nvPicPr>
          <p:cNvPr id="9" name="Picture 4" descr="http://asteria.hud.ac.uk/placements/Seasons_Greetings/images/snowfall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5500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4" descr="https://s1.1zoom.ru/big0/168/403338-sveti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14282" y="5286388"/>
            <a:ext cx="8572528" cy="1285884"/>
          </a:xfrm>
          <a:prstGeom prst="rect">
            <a:avLst/>
          </a:prstGeom>
          <a:solidFill>
            <a:schemeClr val="accent6">
              <a:lumMod val="20000"/>
              <a:lumOff val="80000"/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It’s unlucky to do unnecessary work on Christmas day</a:t>
            </a:r>
            <a:endParaRPr lang="ru-RU" sz="2800" dirty="0"/>
          </a:p>
        </p:txBody>
      </p:sp>
      <p:pic>
        <p:nvPicPr>
          <p:cNvPr id="5124" name="Picture 4" descr="https://images.golos.io/DQmdisAJT53iHdPkMYyr4S8hQSbbPR4HQMF2EyvYNRyj1p4/%D0%9C%D0%B8%D1%84-Multitasking-%D0%9A%D0%B0%D0%BA-%D0%B8-%D0%B7%D0%B0%D1%87%D0%B5%D0%BC-%D0%BF%D1%80%D0%B0%D0%BA%D1%82%D0%B8%D0%BA%D0%BE%D0%B2%D0%B0%D1%82%D1%8C-Mindfulness-%D0%B2-%D1%80%D0%B0%D0%B1%D0%BE%D1%87%D0%B5%D0%B5-%D0%B2%D1%80%D0%B5%D0%BC%D1%8F-1024x68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1357298"/>
            <a:ext cx="4929190" cy="3278104"/>
          </a:xfrm>
          <a:prstGeom prst="rect">
            <a:avLst/>
          </a:prstGeom>
          <a:noFill/>
        </p:spPr>
      </p:pic>
      <p:pic>
        <p:nvPicPr>
          <p:cNvPr id="12" name="Picture 4" descr="http://asteria.hud.ac.uk/placements/Seasons_Greetings/images/snowfall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5500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 descr="https://s1.1zoom.ru/big0/168/403338-sveti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4282" y="5286388"/>
            <a:ext cx="8572528" cy="1285884"/>
          </a:xfrm>
          <a:prstGeom prst="rect">
            <a:avLst/>
          </a:prstGeom>
          <a:solidFill>
            <a:schemeClr val="accent6">
              <a:lumMod val="20000"/>
              <a:lumOff val="80000"/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It’s unlucky to sing Christmas carols at any time other than during the festive season</a:t>
            </a:r>
            <a:endParaRPr lang="ru-RU" sz="2800" dirty="0"/>
          </a:p>
        </p:txBody>
      </p:sp>
      <p:pic>
        <p:nvPicPr>
          <p:cNvPr id="25602" name="Picture 2" descr="http://stkuriakosechurch.org/wp-content/uploads/2014/12/caro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1500174"/>
            <a:ext cx="4929222" cy="3284095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</p:pic>
      <p:pic>
        <p:nvPicPr>
          <p:cNvPr id="25604" name="Picture 4" descr="http://m.gifmania.ru/Animated-Gifs-Rozhdestvo-Khristovo/Animations-Christmas-Carols/Christmas-Carols-72825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4076696"/>
            <a:ext cx="1428760" cy="1428761"/>
          </a:xfrm>
          <a:prstGeom prst="rect">
            <a:avLst/>
          </a:prstGeom>
          <a:noFill/>
        </p:spPr>
      </p:pic>
      <p:pic>
        <p:nvPicPr>
          <p:cNvPr id="8" name="Picture 4" descr="http://asteria.hud.ac.uk/placements/Seasons_Greetings/images/snowfall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5500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s1.1zoom.ru/big0/168/403338-sveti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4282" y="5000636"/>
            <a:ext cx="8572528" cy="1643074"/>
          </a:xfrm>
          <a:prstGeom prst="rect">
            <a:avLst/>
          </a:prstGeom>
          <a:solidFill>
            <a:schemeClr val="accent6">
              <a:lumMod val="20000"/>
              <a:lumOff val="80000"/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Look at the shadows cast by those gathered round the fire on Christmas night and if any of these shades appears to lack a head that person will die within the year</a:t>
            </a:r>
            <a:endParaRPr lang="ru-RU" sz="2400" dirty="0"/>
          </a:p>
        </p:txBody>
      </p:sp>
      <p:pic>
        <p:nvPicPr>
          <p:cNvPr id="23554" name="Picture 2" descr="http://cinnamora.com/wp-content/uploads/2018/05/christmas-fireplace-pictures-gifts-cartoon-christmas-fireplace-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00042"/>
            <a:ext cx="5857884" cy="4141708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</p:pic>
      <p:pic>
        <p:nvPicPr>
          <p:cNvPr id="23556" name="Picture 4" descr="http://3.bp.blogspot.com/-mBcUETqvdCw/VXrOCb62L6I/AAAAAAAAAFA/xX_iqHQCkoI/s1600/fire-anima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6050" y="1714488"/>
            <a:ext cx="1553302" cy="2197422"/>
          </a:xfrm>
          <a:prstGeom prst="rect">
            <a:avLst/>
          </a:prstGeom>
          <a:noFill/>
        </p:spPr>
      </p:pic>
      <p:pic>
        <p:nvPicPr>
          <p:cNvPr id="8" name="Picture 4" descr="http://asteria.hud.ac.uk/placements/Seasons_Greetings/images/snowfall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5500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s1.1zoom.ru/big0/168/403338-sveti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4282" y="5286388"/>
            <a:ext cx="8572528" cy="1285884"/>
          </a:xfrm>
          <a:prstGeom prst="rect">
            <a:avLst/>
          </a:prstGeom>
          <a:solidFill>
            <a:schemeClr val="accent6">
              <a:lumMod val="20000"/>
              <a:lumOff val="80000"/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Never give shoes for Christmas gifts</a:t>
            </a:r>
            <a:endParaRPr lang="ru-RU" sz="2800" dirty="0"/>
          </a:p>
        </p:txBody>
      </p:sp>
      <p:pic>
        <p:nvPicPr>
          <p:cNvPr id="22530" name="Picture 2" descr="https://thumbs.gfycat.com/ClearcutGiftedEthiopianwolf-small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857232"/>
            <a:ext cx="4095736" cy="4095737"/>
          </a:xfrm>
          <a:prstGeom prst="rect">
            <a:avLst/>
          </a:prstGeom>
          <a:noFill/>
        </p:spPr>
      </p:pic>
      <p:pic>
        <p:nvPicPr>
          <p:cNvPr id="7" name="Picture 4" descr="http://asteria.hud.ac.uk/placements/Seasons_Greetings/images/snowfall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5500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http://www.playcast.ru/uploads/2016/01/14/1681443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571744"/>
            <a:ext cx="2857500" cy="1447801"/>
          </a:xfrm>
          <a:prstGeom prst="rect">
            <a:avLst/>
          </a:prstGeom>
          <a:noFill/>
        </p:spPr>
      </p:pic>
      <p:pic>
        <p:nvPicPr>
          <p:cNvPr id="5" name="Picture 4" descr="https://s1.1zoom.ru/big0/168/403338-sveti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309475" y="3244334"/>
            <a:ext cx="336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8" name="Picture 4" descr="https://i.gifer.com/4De1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20921" y="620688"/>
            <a:ext cx="5929354" cy="5017147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79512" y="5976110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https://en.wikipedia.org/wiki/Christmas_traditions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204</Words>
  <Application>Microsoft Office PowerPoint</Application>
  <PresentationFormat>Экран (4:3)</PresentationFormat>
  <Paragraphs>13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Ya Blondinko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stasya</dc:creator>
  <cp:lastModifiedBy>Пользователь Windows</cp:lastModifiedBy>
  <cp:revision>16</cp:revision>
  <dcterms:created xsi:type="dcterms:W3CDTF">2018-11-28T12:25:34Z</dcterms:created>
  <dcterms:modified xsi:type="dcterms:W3CDTF">2022-01-17T12:35:17Z</dcterms:modified>
</cp:coreProperties>
</file>