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9" r:id="rId4"/>
    <p:sldId id="270" r:id="rId5"/>
    <p:sldId id="271" r:id="rId6"/>
    <p:sldId id="272" r:id="rId7"/>
    <p:sldId id="273" r:id="rId8"/>
    <p:sldId id="274" r:id="rId9"/>
    <p:sldId id="276" r:id="rId10"/>
    <p:sldId id="278" r:id="rId11"/>
    <p:sldId id="257" r:id="rId12"/>
    <p:sldId id="277" r:id="rId13"/>
    <p:sldId id="280" r:id="rId14"/>
    <p:sldId id="28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FF8211"/>
    <a:srgbClr val="FFFFCC"/>
    <a:srgbClr val="8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5500662" y="5000636"/>
            <a:ext cx="3643338" cy="1857364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FF821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500" dirty="0" smtClean="0">
              <a:solidFill>
                <a:srgbClr val="0070C0"/>
              </a:solidFill>
              <a:latin typeface="Century Gothic" pitchFamily="34" charset="0"/>
            </a:endParaRPr>
          </a:p>
          <a:p>
            <a:r>
              <a:rPr lang="ru-RU" sz="1500" dirty="0" smtClean="0">
                <a:solidFill>
                  <a:srgbClr val="000099"/>
                </a:solidFill>
                <a:latin typeface="Century Gothic" pitchFamily="34" charset="0"/>
              </a:rPr>
              <a:t>Выполнила: воспитатель подготовительной группы  МБДОУ № 30 </a:t>
            </a:r>
          </a:p>
          <a:p>
            <a:r>
              <a:rPr lang="ru-RU" sz="1500" dirty="0" smtClean="0">
                <a:solidFill>
                  <a:srgbClr val="000099"/>
                </a:solidFill>
                <a:latin typeface="Century Gothic" pitchFamily="34" charset="0"/>
              </a:rPr>
              <a:t>г. Павлово</a:t>
            </a:r>
          </a:p>
          <a:p>
            <a:r>
              <a:rPr lang="ru-RU" sz="1500" dirty="0" err="1" smtClean="0">
                <a:solidFill>
                  <a:srgbClr val="000099"/>
                </a:solidFill>
                <a:latin typeface="Century Gothic" pitchFamily="34" charset="0"/>
              </a:rPr>
              <a:t>Яцюк</a:t>
            </a:r>
            <a:r>
              <a:rPr lang="ru-RU" sz="1500" dirty="0" smtClean="0">
                <a:solidFill>
                  <a:srgbClr val="000099"/>
                </a:solidFill>
                <a:latin typeface="Century Gothic" pitchFamily="34" charset="0"/>
              </a:rPr>
              <a:t> Светлана Александровна</a:t>
            </a:r>
          </a:p>
          <a:p>
            <a:pPr algn="ctr"/>
            <a:endParaRPr lang="ru-RU" dirty="0"/>
          </a:p>
        </p:txBody>
      </p:sp>
      <p:pic>
        <p:nvPicPr>
          <p:cNvPr id="4" name="Рисунок 3" descr="032-300x30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752506" flipH="1">
            <a:off x="7952713" y="5878825"/>
            <a:ext cx="884610" cy="884610"/>
          </a:xfrm>
          <a:prstGeom prst="rect">
            <a:avLst/>
          </a:prstGeom>
        </p:spPr>
      </p:pic>
      <p:pic>
        <p:nvPicPr>
          <p:cNvPr id="5" name="Рисунок 4" descr="723137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038122">
            <a:off x="3287313" y="3001568"/>
            <a:ext cx="1928802" cy="1928802"/>
          </a:xfrm>
          <a:prstGeom prst="rect">
            <a:avLst/>
          </a:prstGeom>
        </p:spPr>
      </p:pic>
      <p:pic>
        <p:nvPicPr>
          <p:cNvPr id="13318" name="Picture 6" descr="http://ouint.kalach.obr55.ru/files/2016/04/%D1%81%D0%BE%D0%BB%D0%BD%D1%86%D0%B5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86380" y="0"/>
            <a:ext cx="2485428" cy="228599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714612" y="1428736"/>
            <a:ext cx="4748416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spc="50" dirty="0" smtClean="0">
                <a:ln w="12700">
                  <a:solidFill>
                    <a:srgbClr val="800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Сказочная</a:t>
            </a:r>
          </a:p>
          <a:p>
            <a:pPr algn="ctr"/>
            <a:r>
              <a:rPr lang="ru-RU" sz="6000" b="1" spc="50" dirty="0" smtClean="0">
                <a:ln w="12700">
                  <a:solidFill>
                    <a:srgbClr val="800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безопасность</a:t>
            </a:r>
            <a:endParaRPr lang="ru-RU" sz="6000" b="1" spc="50" dirty="0">
              <a:ln w="12700">
                <a:solidFill>
                  <a:srgbClr val="800000"/>
                </a:solidFill>
              </a:ln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://ouint.kalach.obr55.ru/files/2016/04/%D1%81%D0%BE%D0%BB%D0%BD%D1%86%D0%B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485428" cy="2285992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57166"/>
            <a:ext cx="8229600" cy="584043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solidFill>
                  <a:srgbClr val="0070C0"/>
                </a:solidFill>
                <a:latin typeface="Century Gothic" pitchFamily="34" charset="0"/>
              </a:rPr>
              <a:t>   Цель: на примере героев сказок формировать представления об опасных ситуациях для человека в окружающем мире, осторожное отношение к потенциально опасным для детей людям.</a:t>
            </a:r>
            <a:endParaRPr lang="ru-RU" sz="2800" dirty="0">
              <a:solidFill>
                <a:srgbClr val="0070C0"/>
              </a:solidFill>
              <a:latin typeface="Century Gothic" pitchFamily="34" charset="0"/>
            </a:endParaRPr>
          </a:p>
        </p:txBody>
      </p:sp>
      <p:pic>
        <p:nvPicPr>
          <p:cNvPr id="4" name="Рисунок 3" descr="http://pm-plus.ru/images/805582_b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2928934"/>
            <a:ext cx="4429156" cy="3429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 descr="032-300x30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752506" flipH="1">
            <a:off x="8164824" y="5878824"/>
            <a:ext cx="884610" cy="8846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://ouint.kalach.obr55.ru/files/2016/04/%D1%81%D0%BE%D0%BB%D0%BD%D1%86%D0%B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485428" cy="2285992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14290"/>
            <a:ext cx="8572624" cy="664371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solidFill>
                  <a:srgbClr val="0070C0"/>
                </a:solidFill>
                <a:latin typeface="Century Gothic" pitchFamily="34" charset="0"/>
              </a:rPr>
              <a:t>     </a:t>
            </a:r>
            <a: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  <a:t>Детей следует учить правилам безопасного поведения с раннего возраста на примере героев известных сказок, где хорошо просматриваются ошибки персонажей и дети могут с помощью взрослого сделать выводы о том, как правильно себя вести в той или иной ситуации. Сказки по форме иносказательны, а их содержание – это жизненный опыт многих поколений:</a:t>
            </a:r>
          </a:p>
          <a:p>
            <a:pPr>
              <a:buFont typeface="Wingdings" pitchFamily="2" charset="2"/>
              <a:buChar char="v"/>
            </a:pPr>
            <a: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  <a:t>Не верить незнакомым людям</a:t>
            </a:r>
          </a:p>
          <a:p>
            <a:pPr marL="180000">
              <a:buFont typeface="Wingdings" pitchFamily="2" charset="2"/>
              <a:buChar char="v"/>
            </a:pPr>
            <a: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  <a:t>Обращаться за помощью</a:t>
            </a:r>
          </a:p>
          <a:p>
            <a:pPr>
              <a:buFont typeface="Wingdings" pitchFamily="2" charset="2"/>
              <a:buChar char="v"/>
            </a:pPr>
            <a: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  <a:t>Не преступать запреты</a:t>
            </a:r>
          </a:p>
          <a:p>
            <a:pPr>
              <a:buFont typeface="Wingdings" pitchFamily="2" charset="2"/>
              <a:buChar char="v"/>
            </a:pPr>
            <a: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  <a:t>Не робеть и не сдаваться</a:t>
            </a:r>
          </a:p>
          <a:p>
            <a:pPr>
              <a:buNone/>
            </a:pPr>
            <a:endParaRPr lang="ru-RU" sz="2200" dirty="0" smtClean="0">
              <a:solidFill>
                <a:srgbClr val="0070C0"/>
              </a:solidFill>
              <a:latin typeface="Century Gothic" pitchFamily="34" charset="0"/>
            </a:endParaRPr>
          </a:p>
          <a:p>
            <a:pPr>
              <a:buNone/>
            </a:pPr>
            <a: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  <a:t>    Раз за разом повторяя «сказочные» истины, мы научим ребенка бдительности и осторожности.</a:t>
            </a:r>
          </a:p>
          <a:p>
            <a:pPr>
              <a:buNone/>
            </a:pPr>
            <a: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  <a:t>    Сказка  заложит фундамент безопасности. Даст понятие – зло и добро.</a:t>
            </a:r>
          </a:p>
        </p:txBody>
      </p:sp>
      <p:pic>
        <p:nvPicPr>
          <p:cNvPr id="4" name="Рисунок 3" descr="032-300x30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752506" flipH="1">
            <a:off x="8164824" y="5878823"/>
            <a:ext cx="884610" cy="8846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http://ouint.kalach.obr55.ru/files/2016/04/%D1%81%D0%BE%D0%BB%D0%BD%D1%86%D0%B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485428" cy="22859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Century Gothic" pitchFamily="34" charset="0"/>
              </a:rPr>
              <a:t>Возьмите любую сказку и вы найдете в ней массу полезных советов – напоминание личной безопасности</a:t>
            </a:r>
            <a:endParaRPr lang="ru-RU" sz="2800" dirty="0">
              <a:solidFill>
                <a:srgbClr val="0070C0"/>
              </a:solidFill>
              <a:latin typeface="Century Gothic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428736"/>
            <a:ext cx="8715436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  <a:t>О том, что опасно оставлять ребенка без присмотра,  гулять одному без взрослых, быть доверчивым к сладким речам,   говорится в сказках «Колобок», «Гуси- лебеди», «Кот, петух и лиса», «Сестрица </a:t>
            </a:r>
            <a:r>
              <a:rPr lang="ru-RU" sz="2200" dirty="0" err="1" smtClean="0">
                <a:solidFill>
                  <a:srgbClr val="0070C0"/>
                </a:solidFill>
                <a:latin typeface="Century Gothic" pitchFamily="34" charset="0"/>
              </a:rPr>
              <a:t>Алёнушка</a:t>
            </a:r>
            <a: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  <a:t> и братец Иванушка»</a:t>
            </a:r>
            <a:endParaRPr lang="ru-RU" sz="2200" dirty="0">
              <a:solidFill>
                <a:srgbClr val="0070C0"/>
              </a:solidFill>
              <a:latin typeface="Century Gothic" pitchFamily="34" charset="0"/>
            </a:endParaRPr>
          </a:p>
        </p:txBody>
      </p:sp>
      <p:pic>
        <p:nvPicPr>
          <p:cNvPr id="4" name="Рисунок 3" descr="http://knigi.prof-press.ru/pub/files/infuso_eshop_model_itemphoto/a3/5889/sestra_alenushka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143248"/>
            <a:ext cx="2973990" cy="18573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https://ds03.infourok.ru/uploads/ex/11f8/00060567-ced238e7/hello_html_418917e8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6446" y="3000372"/>
            <a:ext cx="3028950" cy="20002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 descr="http://dzherri.ru/uploads/posts/2014-02/1391844975_1335289008_skazki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728" y="4714884"/>
            <a:ext cx="2803525" cy="18883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 descr="http://readbook.ucoz.net/petushok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00562" y="4714884"/>
            <a:ext cx="3071834" cy="19288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 descr="032-300x300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0752506" flipH="1">
            <a:off x="8164824" y="5878824"/>
            <a:ext cx="884610" cy="8846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http://ouint.kalach.obr55.ru/files/2016/04/%D1%81%D0%BE%D0%BB%D0%BD%D1%86%D0%B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485428" cy="22859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>
                <a:solidFill>
                  <a:srgbClr val="FF0000"/>
                </a:solidFill>
                <a:latin typeface="Century Gothic" pitchFamily="34" charset="0"/>
              </a:rPr>
              <a:t>Сказки «</a:t>
            </a:r>
            <a:r>
              <a:rPr lang="ru-RU" sz="3100" dirty="0" err="1" smtClean="0">
                <a:solidFill>
                  <a:srgbClr val="FF0000"/>
                </a:solidFill>
                <a:latin typeface="Century Gothic" pitchFamily="34" charset="0"/>
              </a:rPr>
              <a:t>Заюшкина</a:t>
            </a:r>
            <a:r>
              <a:rPr lang="ru-RU" sz="3100" dirty="0" smtClean="0">
                <a:solidFill>
                  <a:srgbClr val="FF0000"/>
                </a:solidFill>
                <a:latin typeface="Century Gothic" pitchFamily="34" charset="0"/>
              </a:rPr>
              <a:t> избушка» и «Волк и семеро козлят» </a:t>
            </a:r>
            <a:r>
              <a:rPr lang="ru-RU" dirty="0" smtClean="0">
                <a:solidFill>
                  <a:srgbClr val="0070C0"/>
                </a:solidFill>
              </a:rPr>
              <a:t/>
            </a:r>
            <a:br>
              <a:rPr lang="ru-RU" dirty="0" smtClean="0">
                <a:solidFill>
                  <a:srgbClr val="0070C0"/>
                </a:solidFill>
              </a:rPr>
            </a:b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85784" y="1214422"/>
            <a:ext cx="9429784" cy="4911741"/>
          </a:xfrm>
        </p:spPr>
        <p:txBody>
          <a:bodyPr>
            <a:noAutofit/>
          </a:bodyPr>
          <a:lstStyle/>
          <a:p>
            <a:pPr lvl="8">
              <a:buFont typeface="Wingdings" pitchFamily="2" charset="2"/>
              <a:buChar char="v"/>
            </a:pPr>
            <a: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  <a:t> Учат детей не быть  наивными!  Не покупаться  на лестные предложения... Если</a:t>
            </a:r>
            <a:b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</a:br>
            <a: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  <a:t>тебя обхитрили (обманули) и ты попал в беду, зови на помощь, кричи громче,</a:t>
            </a:r>
            <a:b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</a:br>
            <a: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  <a:t>поднимай много шума. Держись, помощь придет.</a:t>
            </a:r>
            <a:b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</a:br>
            <a: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  <a:t>Доверие к людям - прекрасная черта. А вот слепая доверчивость опасна.</a:t>
            </a:r>
          </a:p>
          <a:p>
            <a:pPr lvl="8">
              <a:buFont typeface="Wingdings" pitchFamily="2" charset="2"/>
              <a:buChar char="v"/>
            </a:pPr>
            <a: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  <a:t> Мораль сказки  такова – никого не приглашай ( не пускай) к себе домой, если ты один. Не открывай дверь, не говори никому по телефону, что дома никого нет. </a:t>
            </a:r>
            <a:endParaRPr lang="ru-RU" sz="2200" dirty="0">
              <a:solidFill>
                <a:srgbClr val="0070C0"/>
              </a:solidFill>
            </a:endParaRPr>
          </a:p>
        </p:txBody>
      </p:sp>
      <p:pic>
        <p:nvPicPr>
          <p:cNvPr id="6" name="Рисунок 5" descr="http://gigabaza.ru/images/38/75748/fb8671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071546"/>
            <a:ext cx="2261714" cy="27146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4" descr="D:\Мои Рисунки\Мои рисунки\0b0bd9eec51cc79795505c304ffb2bcc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85720" y="4000504"/>
            <a:ext cx="3010251" cy="26453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 descr="032-300x30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752506" flipH="1">
            <a:off x="8164825" y="5878824"/>
            <a:ext cx="884610" cy="8846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http://ouint.kalach.obr55.ru/files/2016/04/%D1%81%D0%BE%D0%BB%D0%BD%D1%86%D0%B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485428" cy="22859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Century Gothic" pitchFamily="34" charset="0"/>
              </a:rPr>
              <a:t>Сказка всегда чему- то учит </a:t>
            </a:r>
            <a:endParaRPr lang="ru-RU" sz="2800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357298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  <a:t>Например, сказка «Красна шапочка» учит детей тому, что нельзя разговаривать с незнакомыми людьми, рассказывать им о своем доме и родных, открывать дверь незнакомцам.</a:t>
            </a:r>
            <a:endParaRPr lang="ru-RU" sz="2200" dirty="0">
              <a:solidFill>
                <a:srgbClr val="0070C0"/>
              </a:solidFill>
              <a:latin typeface="Century Gothic" pitchFamily="34" charset="0"/>
            </a:endParaRPr>
          </a:p>
        </p:txBody>
      </p:sp>
      <p:pic>
        <p:nvPicPr>
          <p:cNvPr id="4" name="Рисунок 3" descr="фото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3143248"/>
            <a:ext cx="4649803" cy="33575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032-300x30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752506" flipH="1">
            <a:off x="8164824" y="5878823"/>
            <a:ext cx="884610" cy="8846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http://ouint.kalach.obr55.ru/files/2016/04/%D1%81%D0%BE%D0%BB%D0%BD%D1%86%D0%B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485428" cy="22859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Century Gothic" pitchFamily="34" charset="0"/>
              </a:rPr>
              <a:t>«Сказка о царевне и семи богатырях» 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  <a:t>Учит детей не брать угощение у незнакомых людей. Царевна, взяв яблоко у старушки, поплатилась своим здоровьем и жизнью.</a:t>
            </a:r>
            <a:endParaRPr lang="ru-RU" sz="2200" dirty="0">
              <a:solidFill>
                <a:srgbClr val="0070C0"/>
              </a:solidFill>
              <a:latin typeface="Century Gothic" pitchFamily="34" charset="0"/>
            </a:endParaRPr>
          </a:p>
        </p:txBody>
      </p:sp>
      <p:pic>
        <p:nvPicPr>
          <p:cNvPr id="4" name="Рисунок 3" descr="http://illustrators.ru/uploads/illustration/image/630524/main_630524_original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2714620"/>
            <a:ext cx="5429288" cy="36412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032-300x30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752506" flipH="1">
            <a:off x="8164824" y="5878824"/>
            <a:ext cx="884610" cy="8846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://ouint.kalach.obr55.ru/files/2016/04/%D1%81%D0%BE%D0%BB%D0%BD%D1%86%D0%B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485428" cy="2285992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214290"/>
            <a:ext cx="8643998" cy="642942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2600" dirty="0" smtClean="0">
                <a:solidFill>
                  <a:srgbClr val="0070C0"/>
                </a:solidFill>
                <a:latin typeface="Century Gothic" pitchFamily="34" charset="0"/>
              </a:rPr>
              <a:t>Правила безопасного поведения дети усваивают от сказки к сказке постепенно, поэтапно, каждая дополняет и расширяет предыдущую, освещая какую-то новую ситуацию или проблему, с которой детям придется столкнуться в реальной жизни.</a:t>
            </a:r>
          </a:p>
          <a:p>
            <a:pPr>
              <a:buNone/>
            </a:pPr>
            <a:r>
              <a:rPr lang="ru-RU" sz="2600" dirty="0" smtClean="0">
                <a:solidFill>
                  <a:srgbClr val="0070C0"/>
                </a:solidFill>
                <a:latin typeface="Century Gothic" pitchFamily="34" charset="0"/>
              </a:rPr>
              <a:t>     Существует ряд правил, которыми руководствуется взрослый, используя сказки для усвоения детьми основ личной безопасности:</a:t>
            </a:r>
          </a:p>
          <a:p>
            <a:pPr>
              <a:buNone/>
            </a:pPr>
            <a:endParaRPr lang="ru-RU" sz="2600" dirty="0" smtClean="0">
              <a:solidFill>
                <a:srgbClr val="0070C0"/>
              </a:solidFill>
              <a:latin typeface="Century Gothic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2600" dirty="0" smtClean="0">
                <a:solidFill>
                  <a:srgbClr val="0070C0"/>
                </a:solidFill>
                <a:latin typeface="Century Gothic" pitchFamily="34" charset="0"/>
              </a:rPr>
              <a:t>Определите для себя. какие полезные уроки для ребенка зашифрованы в сказке;</a:t>
            </a:r>
          </a:p>
          <a:p>
            <a:pPr>
              <a:buFont typeface="Wingdings" pitchFamily="2" charset="2"/>
              <a:buChar char="v"/>
            </a:pPr>
            <a:r>
              <a:rPr lang="ru-RU" sz="2600" dirty="0" smtClean="0">
                <a:solidFill>
                  <a:srgbClr val="0070C0"/>
                </a:solidFill>
                <a:latin typeface="Century Gothic" pitchFamily="34" charset="0"/>
              </a:rPr>
              <a:t>Рассказывайте сказку, а не читайте, т.к. устная речь более теплая, доверительная;</a:t>
            </a:r>
          </a:p>
          <a:p>
            <a:pPr>
              <a:buFont typeface="Wingdings" pitchFamily="2" charset="2"/>
              <a:buChar char="v"/>
            </a:pPr>
            <a:r>
              <a:rPr lang="ru-RU" sz="2600" dirty="0" smtClean="0">
                <a:solidFill>
                  <a:srgbClr val="0070C0"/>
                </a:solidFill>
                <a:latin typeface="Century Gothic" pitchFamily="34" charset="0"/>
              </a:rPr>
              <a:t>Задавайте вопросы детям и побуждайте детей задавать вопросы;</a:t>
            </a:r>
          </a:p>
          <a:p>
            <a:pPr>
              <a:buFont typeface="Wingdings" pitchFamily="2" charset="2"/>
              <a:buChar char="v"/>
            </a:pPr>
            <a:r>
              <a:rPr lang="ru-RU" sz="2600" dirty="0" smtClean="0">
                <a:solidFill>
                  <a:srgbClr val="0070C0"/>
                </a:solidFill>
                <a:latin typeface="Century Gothic" pitchFamily="34" charset="0"/>
              </a:rPr>
              <a:t>Повторяйте сказки ( возврат к обсуждению сказки)</a:t>
            </a:r>
          </a:p>
          <a:p>
            <a:pPr>
              <a:buFont typeface="Wingdings" pitchFamily="2" charset="2"/>
              <a:buChar char="v"/>
            </a:pPr>
            <a:r>
              <a:rPr lang="ru-RU" sz="2600" dirty="0" smtClean="0">
                <a:solidFill>
                  <a:srgbClr val="0070C0"/>
                </a:solidFill>
                <a:latin typeface="Century Gothic" pitchFamily="34" charset="0"/>
              </a:rPr>
              <a:t>Закрепляйте пройденный материал: рассказывание сказок, беседы, обыгрывание, игры- драматизации, настольный  театр и пр.</a:t>
            </a:r>
          </a:p>
          <a:p>
            <a:pPr>
              <a:buNone/>
            </a:pPr>
            <a:r>
              <a:rPr lang="ru-RU" sz="2400" dirty="0" smtClean="0">
                <a:solidFill>
                  <a:srgbClr val="0070C0"/>
                </a:solidFill>
                <a:latin typeface="Century Gothic" pitchFamily="34" charset="0"/>
              </a:rPr>
              <a:t>    </a:t>
            </a:r>
            <a:endParaRPr lang="ru-RU" sz="2400" dirty="0">
              <a:solidFill>
                <a:srgbClr val="0070C0"/>
              </a:solidFill>
              <a:latin typeface="Century Gothic" pitchFamily="34" charset="0"/>
            </a:endParaRPr>
          </a:p>
        </p:txBody>
      </p:sp>
      <p:pic>
        <p:nvPicPr>
          <p:cNvPr id="4" name="Рисунок 3" descr="032-300x30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752506" flipH="1">
            <a:off x="8164824" y="5878823"/>
            <a:ext cx="884610" cy="8846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ttp://ouint.kalach.obr55.ru/files/2016/04/%D1%81%D0%BE%D0%BB%D0%BD%D1%86%D0%B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485428" cy="2285992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57166"/>
            <a:ext cx="8229600" cy="5840435"/>
          </a:xfrm>
        </p:spPr>
        <p:txBody>
          <a:bodyPr/>
          <a:lstStyle/>
          <a:p>
            <a:pPr>
              <a:buNone/>
            </a:pPr>
            <a: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  <a:t>    Интерес у детей к обыгрыванию опасных ситуаций возникает не только в реальной обстановке, но и на материале знакомых сказок с участием любимых персонажей</a:t>
            </a:r>
          </a:p>
          <a:p>
            <a:pPr>
              <a:buNone/>
            </a:pPr>
            <a:endParaRPr lang="ru-RU" sz="2000" dirty="0" smtClean="0">
              <a:solidFill>
                <a:srgbClr val="0070C0"/>
              </a:solidFill>
              <a:latin typeface="Century Gothic" pitchFamily="34" charset="0"/>
            </a:endParaRPr>
          </a:p>
          <a:p>
            <a:pPr>
              <a:buNone/>
            </a:pPr>
            <a:endParaRPr lang="ru-RU" sz="2000" dirty="0" smtClean="0">
              <a:solidFill>
                <a:srgbClr val="0070C0"/>
              </a:solidFill>
              <a:latin typeface="Century Gothic" pitchFamily="34" charset="0"/>
            </a:endParaRPr>
          </a:p>
          <a:p>
            <a:pPr>
              <a:buNone/>
            </a:pPr>
            <a:endParaRPr lang="ru-RU" sz="2000" dirty="0" smtClean="0">
              <a:solidFill>
                <a:srgbClr val="0070C0"/>
              </a:solidFill>
              <a:latin typeface="Century Gothic" pitchFamily="34" charset="0"/>
            </a:endParaRPr>
          </a:p>
          <a:p>
            <a:pPr>
              <a:buNone/>
            </a:pPr>
            <a:endParaRPr lang="ru-RU" sz="2000" dirty="0" smtClean="0">
              <a:solidFill>
                <a:srgbClr val="0070C0"/>
              </a:solidFill>
              <a:latin typeface="Century Gothic" pitchFamily="34" charset="0"/>
            </a:endParaRPr>
          </a:p>
          <a:p>
            <a:pPr>
              <a:buNone/>
            </a:pPr>
            <a:endParaRPr lang="ru-RU" sz="2000" dirty="0" smtClean="0">
              <a:solidFill>
                <a:srgbClr val="0070C0"/>
              </a:solidFill>
              <a:latin typeface="Century Gothic" pitchFamily="34" charset="0"/>
            </a:endParaRPr>
          </a:p>
          <a:p>
            <a:pPr>
              <a:buNone/>
            </a:pPr>
            <a:endParaRPr lang="ru-RU" sz="2000" dirty="0" smtClean="0">
              <a:solidFill>
                <a:srgbClr val="0070C0"/>
              </a:solidFill>
              <a:latin typeface="Century Gothic" pitchFamily="34" charset="0"/>
            </a:endParaRPr>
          </a:p>
          <a:p>
            <a:pPr>
              <a:buNone/>
            </a:pPr>
            <a:endParaRPr lang="ru-RU" sz="2000" dirty="0" smtClean="0">
              <a:solidFill>
                <a:srgbClr val="0070C0"/>
              </a:solidFill>
              <a:latin typeface="Century Gothic" pitchFamily="34" charset="0"/>
            </a:endParaRPr>
          </a:p>
          <a:p>
            <a:pPr>
              <a:buNone/>
            </a:pPr>
            <a:endParaRPr lang="ru-RU" sz="2000" dirty="0" smtClean="0">
              <a:solidFill>
                <a:srgbClr val="0070C0"/>
              </a:solidFill>
              <a:latin typeface="Century Gothic" pitchFamily="34" charset="0"/>
            </a:endParaRPr>
          </a:p>
          <a:p>
            <a:pPr>
              <a:buNone/>
            </a:pPr>
            <a:endParaRPr lang="ru-RU" sz="2000" dirty="0" smtClean="0">
              <a:solidFill>
                <a:srgbClr val="0070C0"/>
              </a:solidFill>
              <a:latin typeface="Century Gothic" pitchFamily="34" charset="0"/>
            </a:endParaRPr>
          </a:p>
          <a:p>
            <a:pPr>
              <a:buNone/>
            </a:pPr>
            <a:endParaRPr lang="ru-RU" sz="2000" dirty="0" smtClean="0">
              <a:solidFill>
                <a:srgbClr val="0070C0"/>
              </a:solidFill>
              <a:latin typeface="Century Gothic" pitchFamily="34" charset="0"/>
            </a:endParaRPr>
          </a:p>
          <a:p>
            <a:pPr>
              <a:buNone/>
            </a:pPr>
            <a:r>
              <a:rPr lang="ru-RU" sz="2000" dirty="0" smtClean="0">
                <a:solidFill>
                  <a:srgbClr val="0070C0"/>
                </a:solidFill>
                <a:latin typeface="Century Gothic" pitchFamily="34" charset="0"/>
              </a:rPr>
              <a:t>                       </a:t>
            </a:r>
            <a: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  <a:t>Театрализованная  деятельность</a:t>
            </a:r>
            <a:endParaRPr lang="ru-RU" sz="2200" dirty="0">
              <a:solidFill>
                <a:srgbClr val="0070C0"/>
              </a:solidFill>
              <a:latin typeface="Century Gothic" pitchFamily="34" charset="0"/>
            </a:endParaRPr>
          </a:p>
        </p:txBody>
      </p:sp>
      <p:pic>
        <p:nvPicPr>
          <p:cNvPr id="4" name="Рисунок 3" descr="C:\Users\User\Desktop\Новая папка\DSCN232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2143116"/>
            <a:ext cx="3929090" cy="29289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C:\Users\User\Desktop\Новая папка\DSCN232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2071678"/>
            <a:ext cx="4071966" cy="30003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 descr="032-300x300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752506" flipH="1">
            <a:off x="8164824" y="5878824"/>
            <a:ext cx="884610" cy="8846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http://ouint.kalach.obr55.ru/files/2016/04/%D1%81%D0%BE%D0%BB%D0%BD%D1%86%D0%B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485428" cy="22859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  <a:t>Настольный и пальчиковый театр, театр </a:t>
            </a:r>
            <a:r>
              <a:rPr lang="ru-RU" sz="2200" dirty="0" err="1" smtClean="0">
                <a:solidFill>
                  <a:srgbClr val="0070C0"/>
                </a:solidFill>
                <a:latin typeface="Century Gothic" pitchFamily="34" charset="0"/>
              </a:rPr>
              <a:t>биба-бо</a:t>
            </a:r>
            <a:endParaRPr lang="ru-RU" sz="2200" dirty="0">
              <a:solidFill>
                <a:srgbClr val="0070C0"/>
              </a:solidFill>
              <a:latin typeface="Century Gothic" pitchFamily="34" charset="0"/>
            </a:endParaRPr>
          </a:p>
        </p:txBody>
      </p:sp>
      <p:pic>
        <p:nvPicPr>
          <p:cNvPr id="4" name="Содержимое 3" descr="C:\Users\User\Desktop\Новая папка\DSCN2322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357298"/>
            <a:ext cx="3315741" cy="25717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C:\Users\User\Desktop\Новая папка\DSCN232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4143380"/>
            <a:ext cx="3309943" cy="23927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 descr="C:\Users\User\Desktop\Новая папка\DSCN232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1357298"/>
            <a:ext cx="3366723" cy="25717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 descr="C:\Users\User\Desktop\Новая папка\DSCN2331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4876" y="4143380"/>
            <a:ext cx="3387228" cy="24288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 descr="032-300x300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0752506" flipH="1">
            <a:off x="8164824" y="5878824"/>
            <a:ext cx="884610" cy="8846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://ouint.kalach.obr55.ru/files/2016/04/%D1%81%D0%BE%D0%BB%D0%BD%D1%86%D0%B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485428" cy="2285992"/>
          </a:xfrm>
          <a:prstGeom prst="rect">
            <a:avLst/>
          </a:prstGeom>
          <a:noFill/>
        </p:spPr>
      </p:pic>
      <p:pic>
        <p:nvPicPr>
          <p:cNvPr id="4" name="Рисунок 3" descr="032-300x30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752506" flipH="1">
            <a:off x="8164824" y="5878825"/>
            <a:ext cx="884610" cy="88461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Century Gothic" pitchFamily="34" charset="0"/>
              </a:rPr>
              <a:t>«Безопасные сказки - сказки подсказки»</a:t>
            </a:r>
            <a:br>
              <a:rPr lang="ru-RU" sz="2800" dirty="0" smtClean="0">
                <a:solidFill>
                  <a:srgbClr val="FF0000"/>
                </a:solidFill>
                <a:latin typeface="Century Gothic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Century Gothic" pitchFamily="34" charset="0"/>
              </a:rPr>
              <a:t>автор  Татьяна Шорыгина</a:t>
            </a:r>
            <a:endParaRPr lang="ru-RU" sz="2800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542926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000" dirty="0" smtClean="0">
                <a:solidFill>
                  <a:srgbClr val="0070C0"/>
                </a:solidFill>
                <a:latin typeface="Century Gothic" pitchFamily="34" charset="0"/>
              </a:rPr>
              <a:t>      </a:t>
            </a:r>
            <a: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  <a:t>Книга построена в форме бесед по безопасному поведению дома, на улице и в природе. Беседы сопровождаются авторскими стихами, сказками, вопросами и заданиями.</a:t>
            </a:r>
          </a:p>
          <a:p>
            <a:pPr>
              <a:buNone/>
            </a:pPr>
            <a: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  <a:t>     Так как  я работаю с детьми по направлению - экологическое воспитание детей, большее место  в моей работе уделено правилам безопасного поведения в природе. Для этого, кроме бесед,  презентаций, смоделированных ситуаций использую безопасные сказки Т. </a:t>
            </a:r>
            <a:r>
              <a:rPr lang="ru-RU" sz="2200" dirty="0" err="1" smtClean="0">
                <a:solidFill>
                  <a:srgbClr val="0070C0"/>
                </a:solidFill>
                <a:latin typeface="Century Gothic" pitchFamily="34" charset="0"/>
              </a:rPr>
              <a:t>Шорыгиной</a:t>
            </a:r>
            <a: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  <a:t>. </a:t>
            </a:r>
          </a:p>
          <a:p>
            <a:pPr>
              <a:buNone/>
            </a:pPr>
            <a: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  <a:t>     Сказка  </a:t>
            </a:r>
            <a:r>
              <a:rPr lang="ru-RU" sz="2200" dirty="0" smtClean="0">
                <a:solidFill>
                  <a:srgbClr val="FF0000"/>
                </a:solidFill>
                <a:latin typeface="Century Gothic" pitchFamily="34" charset="0"/>
              </a:rPr>
              <a:t>«Осколок стекла» </a:t>
            </a:r>
            <a: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  <a:t>учит детей после посещения леса, убирать (вывозить) за собой весь мусор, не бить стекло, не баловаться спичками,  не поджигать сухие ветки и траву.  Даже маленький осколок может поранить лесных обитателей и привести к большой беде (собрать солнечные лучи в одну точку и от их тепла начнет тлеть сухая былинка, а потом начнется лесной пожар)</a:t>
            </a:r>
            <a:endParaRPr lang="ru-RU" sz="2200" dirty="0">
              <a:solidFill>
                <a:srgbClr val="0070C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://ouint.kalach.obr55.ru/files/2016/04/%D1%81%D0%BE%D0%BB%D0%BD%D1%86%D0%B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485428" cy="2285992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85729"/>
            <a:ext cx="8443914" cy="657227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200" dirty="0" smtClean="0"/>
              <a:t>     </a:t>
            </a:r>
            <a: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  <a:t>Сказка  о безопасном поведении дома </a:t>
            </a:r>
            <a:r>
              <a:rPr lang="ru-RU" sz="2200" dirty="0" smtClean="0">
                <a:solidFill>
                  <a:srgbClr val="FF0000"/>
                </a:solidFill>
                <a:latin typeface="Century Gothic" pitchFamily="34" charset="0"/>
              </a:rPr>
              <a:t>«Умный наперсток»</a:t>
            </a:r>
            <a: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  <a:t>  учит детей  правилам работы с принадлежностями  для рукоделья. Иголки, булавки, спицы, крючки и ножницы – опасные предметы. Их нельзя бросать где попало, а следует убирать в специальную коробочку.  Ведь потерянная иголка может вонзится куда угодно, а ножницы  поранить пальцы. </a:t>
            </a:r>
          </a:p>
          <a:p>
            <a:pPr>
              <a:buNone/>
            </a:pPr>
            <a: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  <a:t>     Послушав эту сказку, дети стали более аккуратны при работе с иголкой и ножницами. Закончив шить,  убирают все в свои шкатулки.</a:t>
            </a:r>
          </a:p>
          <a:p>
            <a:pPr>
              <a:buNone/>
            </a:pPr>
            <a: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  <a:t>     Сказка  о безопасном поведении на улице </a:t>
            </a:r>
            <a:r>
              <a:rPr lang="ru-RU" sz="2200" dirty="0" smtClean="0">
                <a:solidFill>
                  <a:srgbClr val="FF0000"/>
                </a:solidFill>
                <a:latin typeface="Century Gothic" pitchFamily="34" charset="0"/>
              </a:rPr>
              <a:t>«Волшебный мяч» </a:t>
            </a:r>
            <a: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  <a:t>учит детей не играть  вблизи  дороги и  на тротуаре, не бросать мяч в людей. Так как мяч был волшебный, он подсказывал  мальчишкам- друзьям какие правила дорожного движения им нужно  соблюдать. Он знал, что играть на дороге, где мчатся машины опасно, а опасности нужно избегать.  </a:t>
            </a:r>
          </a:p>
          <a:p>
            <a:pPr>
              <a:buNone/>
            </a:pPr>
            <a: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  <a:t>      </a:t>
            </a:r>
            <a:endParaRPr lang="ru-RU" sz="2200" dirty="0">
              <a:solidFill>
                <a:srgbClr val="0070C0"/>
              </a:solidFill>
              <a:latin typeface="Century Gothic" pitchFamily="34" charset="0"/>
            </a:endParaRPr>
          </a:p>
        </p:txBody>
      </p:sp>
      <p:pic>
        <p:nvPicPr>
          <p:cNvPr id="4" name="Рисунок 3" descr="032-300x30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752506" flipH="1">
            <a:off x="8164824" y="5878824"/>
            <a:ext cx="884610" cy="8846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://ouint.kalach.obr55.ru/files/2016/04/%D1%81%D0%BE%D0%BB%D0%BD%D1%86%D0%B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485428" cy="2285992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85860"/>
            <a:ext cx="8501122" cy="4857784"/>
          </a:xfrm>
        </p:spPr>
        <p:txBody>
          <a:bodyPr/>
          <a:lstStyle/>
          <a:p>
            <a:pPr>
              <a:buNone/>
            </a:pPr>
            <a:r>
              <a:rPr lang="ru-RU" sz="2800" dirty="0" smtClean="0">
                <a:solidFill>
                  <a:srgbClr val="0070C0"/>
                </a:solidFill>
                <a:latin typeface="Century Gothic" pitchFamily="34" charset="0"/>
              </a:rPr>
              <a:t>    Сказка ложь, да в ней намек!  Добрым молодцам урок. </a:t>
            </a:r>
          </a:p>
          <a:p>
            <a:pPr>
              <a:buNone/>
            </a:pPr>
            <a:r>
              <a:rPr lang="ru-RU" sz="2800" dirty="0" smtClean="0">
                <a:solidFill>
                  <a:srgbClr val="0070C0"/>
                </a:solidFill>
                <a:latin typeface="Century Gothic" pitchFamily="34" charset="0"/>
              </a:rPr>
              <a:t>   За этот урок скажем спасибо сказкам, которые  мы сегодня вспомнили. </a:t>
            </a:r>
          </a:p>
          <a:p>
            <a:pPr>
              <a:buNone/>
            </a:pPr>
            <a:endParaRPr lang="ru-RU" sz="2400" dirty="0" smtClean="0">
              <a:solidFill>
                <a:srgbClr val="0070C0"/>
              </a:solidFill>
              <a:latin typeface="Century Gothic" pitchFamily="34" charset="0"/>
            </a:endParaRPr>
          </a:p>
          <a:p>
            <a:pPr>
              <a:buNone/>
            </a:pPr>
            <a:r>
              <a:rPr lang="ru-RU" sz="2400" dirty="0" smtClean="0">
                <a:solidFill>
                  <a:srgbClr val="0070C0"/>
                </a:solidFill>
                <a:latin typeface="Century Gothic" pitchFamily="34" charset="0"/>
              </a:rPr>
              <a:t>         </a:t>
            </a:r>
            <a:r>
              <a:rPr lang="ru-RU" sz="4400" dirty="0" smtClean="0">
                <a:solidFill>
                  <a:srgbClr val="FF0000"/>
                </a:solidFill>
                <a:latin typeface="Century Gothic" pitchFamily="34" charset="0"/>
              </a:rPr>
              <a:t>Спасибо за внимание</a:t>
            </a:r>
            <a:endParaRPr lang="ru-RU" sz="4400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pic>
        <p:nvPicPr>
          <p:cNvPr id="4" name="Рисунок 3" descr="032-300x30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752506" flipH="1">
            <a:off x="8164824" y="5878824"/>
            <a:ext cx="884610" cy="8846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ouint.kalach.obr55.ru/files/2016/04/%D1%81%D0%BE%D0%BB%D0%BD%D1%86%D0%B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485428" cy="22859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Century Gothic" pitchFamily="34" charset="0"/>
              </a:rPr>
              <a:t>Список литературы:</a:t>
            </a:r>
            <a:endParaRPr lang="ru-RU" sz="2800" dirty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785926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  <a:t>Русские народные сказки</a:t>
            </a:r>
          </a:p>
          <a:p>
            <a:pPr>
              <a:buFont typeface="Wingdings" pitchFamily="2" charset="2"/>
              <a:buChar char="v"/>
            </a:pPr>
            <a: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  <a:t>Шорыгина Т.А. Безопасные сказки. Сфера 2015г.</a:t>
            </a:r>
          </a:p>
          <a:p>
            <a:pPr>
              <a:buFont typeface="Wingdings" pitchFamily="2" charset="2"/>
              <a:buChar char="v"/>
            </a:pPr>
            <a: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  <a:t>Буре Р.С</a:t>
            </a:r>
            <a: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  <a:t>. Социально-нравственное </a:t>
            </a:r>
            <a: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  <a:t>воспитание дошкольников. </a:t>
            </a:r>
            <a:r>
              <a:rPr lang="ru-RU" sz="2200" dirty="0" err="1" smtClean="0">
                <a:solidFill>
                  <a:srgbClr val="0070C0"/>
                </a:solidFill>
                <a:latin typeface="Century Gothic" pitchFamily="34" charset="0"/>
              </a:rPr>
              <a:t>Мозайка-Синтез</a:t>
            </a:r>
            <a: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  <a:t> 2017г.</a:t>
            </a:r>
          </a:p>
          <a:p>
            <a:pPr>
              <a:buFont typeface="Wingdings" pitchFamily="2" charset="2"/>
              <a:buChar char="v"/>
            </a:pPr>
            <a:r>
              <a:rPr lang="ru-RU" sz="2200" dirty="0" smtClean="0">
                <a:solidFill>
                  <a:srgbClr val="0070C0"/>
                </a:solidFill>
                <a:latin typeface="Century Gothic" pitchFamily="34" charset="0"/>
              </a:rPr>
              <a:t>Интернет ресурсы</a:t>
            </a:r>
            <a:endParaRPr lang="ru-RU" sz="2200" dirty="0" smtClean="0">
              <a:solidFill>
                <a:srgbClr val="0070C0"/>
              </a:solidFill>
              <a:latin typeface="Century Gothic" pitchFamily="34" charset="0"/>
            </a:endParaRPr>
          </a:p>
          <a:p>
            <a:endParaRPr lang="ru-RU" dirty="0"/>
          </a:p>
        </p:txBody>
      </p:sp>
      <p:pic>
        <p:nvPicPr>
          <p:cNvPr id="5" name="Рисунок 4" descr="032-300x30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752506" flipH="1">
            <a:off x="8164824" y="5878824"/>
            <a:ext cx="884610" cy="88461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701</TotalTime>
  <Words>791</Words>
  <PresentationFormat>Экран (4:3)</PresentationFormat>
  <Paragraphs>63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Возьмите любую сказку и вы найдете в ней массу полезных советов – напоминание личной безопасности</vt:lpstr>
      <vt:lpstr> Сказки «Заюшкина избушка» и «Волк и семеро козлят»  </vt:lpstr>
      <vt:lpstr>Сказка всегда чему- то учит </vt:lpstr>
      <vt:lpstr>«Сказка о царевне и семи богатырях» </vt:lpstr>
      <vt:lpstr>Слайд 8</vt:lpstr>
      <vt:lpstr>Слайд 9</vt:lpstr>
      <vt:lpstr>Настольный и пальчиковый театр, театр биба-бо</vt:lpstr>
      <vt:lpstr>«Безопасные сказки - сказки подсказки» автор  Татьяна Шорыгина</vt:lpstr>
      <vt:lpstr>Слайд 12</vt:lpstr>
      <vt:lpstr>Слайд 13</vt:lpstr>
      <vt:lpstr>Список литературы: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Безопасность в сказках</dc:title>
  <dc:creator>User</dc:creator>
  <cp:lastModifiedBy>User</cp:lastModifiedBy>
  <cp:revision>77</cp:revision>
  <dcterms:created xsi:type="dcterms:W3CDTF">2017-04-07T16:05:29Z</dcterms:created>
  <dcterms:modified xsi:type="dcterms:W3CDTF">2017-04-18T13:41:34Z</dcterms:modified>
</cp:coreProperties>
</file>